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0">
                      <a:schemeClr val="tx1"/>
                    </a:gs>
                    <a:gs pos="68000">
                      <a:srgbClr val="F1F1F1"/>
                    </a:gs>
                    <a:gs pos="100000">
                      <a:schemeClr val="bg1">
                        <a:lumMod val="11000"/>
                        <a:lumOff val="89000"/>
                      </a:schemeClr>
                    </a:gs>
                  </a:gsLst>
                  <a:lin ang="5400000" scaled="1"/>
                  <a:tileRect/>
                </a:gradFill>
                <a:effectLst>
                  <a:outerShdw blurRad="469900" dist="342900" dir="5400000" sy="-20000" rotWithShape="0">
                    <a:prstClr val="black">
                      <a:alpha val="66000"/>
                    </a:prstClr>
                  </a:outerShdw>
                </a:effectLst>
              </a:defRPr>
            </a:lvl1pPr>
          </a:lstStyle>
          <a:p>
            <a:pPr lvl="0" algn="r"/>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vert="horz" lIns="91440" tIns="45720" rIns="91440" bIns="45720" rtlCol="0"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stStyle>
          <a:p>
            <a:pPr marL="0" lvl="0" indent="0" algn="r">
              <a:buNone/>
            </a:pPr>
            <a:r>
              <a:rPr lang="en-US"/>
              <a:t>Click to edit Master subtitle style</a:t>
            </a:r>
            <a:endParaRPr lang="en-US" dirty="0"/>
          </a:p>
        </p:txBody>
      </p:sp>
      <p:sp>
        <p:nvSpPr>
          <p:cNvPr id="7" name="Date Placeholder 6"/>
          <p:cNvSpPr>
            <a:spLocks noGrp="1"/>
          </p:cNvSpPr>
          <p:nvPr>
            <p:ph type="dt" sz="half" idx="10"/>
          </p:nvPr>
        </p:nvSpPr>
        <p:spPr/>
        <p:txBody>
          <a:bodyPr/>
          <a:lstStyle/>
          <a:p>
            <a:fld id="{4513DE97-6A5F-40CA-849B-E27E9D086CEE}" type="datetimeFigureOut">
              <a:rPr lang="en-IN" smtClean="0"/>
              <a:t>27-12-2023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158369746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122446137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2392648531"/>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3055290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8063078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13DE97-6A5F-40CA-849B-E27E9D086CEE}" type="datetimeFigureOut">
              <a:rPr lang="en-IN" smtClean="0"/>
              <a:t>27-12-2023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416764083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13DE97-6A5F-40CA-849B-E27E9D086CEE}" type="datetimeFigureOut">
              <a:rPr lang="en-IN" smtClean="0"/>
              <a:t>27-12-2023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307465162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3DE97-6A5F-40CA-849B-E27E9D086CEE}" type="datetimeFigureOut">
              <a:rPr lang="en-IN" smtClean="0"/>
              <a:t>27-12-2023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70861898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3DE97-6A5F-40CA-849B-E27E9D086CEE}" type="datetimeFigureOut">
              <a:rPr lang="en-IN" smtClean="0"/>
              <a:t>27-12-2023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11014006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3DE97-6A5F-40CA-849B-E27E9D086CEE}" type="datetimeFigureOut">
              <a:rPr lang="en-IN" smtClean="0"/>
              <a:t>27-12-2023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20501185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32000"/>
                        <a:lumOff val="68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13DE97-6A5F-40CA-849B-E27E9D086CEE}" type="datetimeFigureOut">
              <a:rPr lang="en-IN" smtClean="0"/>
              <a:t>27-12-2023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570260995"/>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255523569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13DE97-6A5F-40CA-849B-E27E9D086CEE}" type="datetimeFigureOut">
              <a:rPr lang="en-IN" smtClean="0"/>
              <a:t>27-12-2023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115882253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13DE97-6A5F-40CA-849B-E27E9D086CEE}" type="datetimeFigureOut">
              <a:rPr lang="en-IN" smtClean="0"/>
              <a:t>27-12-2023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24752866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13DE97-6A5F-40CA-849B-E27E9D086CEE}" type="datetimeFigureOut">
              <a:rPr lang="en-IN" smtClean="0"/>
              <a:t>27-12-2023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56330315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309939776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13DE97-6A5F-40CA-849B-E27E9D086CEE}" type="datetimeFigureOut">
              <a:rPr lang="en-IN" smtClean="0"/>
              <a:t>27-12-2023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B5D663A-D046-4429-A9C3-A1753C4068C2}" type="slidenum">
              <a:rPr lang="en-IN" smtClean="0"/>
              <a:t>‹#›</a:t>
            </a:fld>
            <a:endParaRPr lang="en-IN"/>
          </a:p>
        </p:txBody>
      </p:sp>
    </p:spTree>
    <p:extLst>
      <p:ext uri="{BB962C8B-B14F-4D97-AF65-F5344CB8AC3E}">
        <p14:creationId xmlns:p14="http://schemas.microsoft.com/office/powerpoint/2010/main" val="2680425705"/>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513DE97-6A5F-40CA-849B-E27E9D086CEE}" type="datetimeFigureOut">
              <a:rPr lang="en-IN" smtClean="0"/>
              <a:t>27-12-2023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B5D663A-D046-4429-A9C3-A1753C4068C2}" type="slidenum">
              <a:rPr lang="en-IN" smtClean="0"/>
              <a:t>‹#›</a:t>
            </a:fld>
            <a:endParaRPr lang="en-IN"/>
          </a:p>
        </p:txBody>
      </p:sp>
    </p:spTree>
    <p:extLst>
      <p:ext uri="{BB962C8B-B14F-4D97-AF65-F5344CB8AC3E}">
        <p14:creationId xmlns:p14="http://schemas.microsoft.com/office/powerpoint/2010/main" val="797490470"/>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13000"/>
                  <a:lumOff val="87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E9609-491B-28FD-74B1-5C61F8F7852E}"/>
              </a:ext>
            </a:extLst>
          </p:cNvPr>
          <p:cNvSpPr>
            <a:spLocks noGrp="1"/>
          </p:cNvSpPr>
          <p:nvPr>
            <p:ph type="ctrTitle"/>
          </p:nvPr>
        </p:nvSpPr>
        <p:spPr>
          <a:xfrm>
            <a:off x="1151567" y="804885"/>
            <a:ext cx="10597087" cy="2660890"/>
          </a:xfr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txBody>
          <a:bodyPr>
            <a:normAutofit fontScale="90000"/>
          </a:bodyPr>
          <a:lstStyle/>
          <a:p>
            <a:pPr algn="ctr"/>
            <a:r>
              <a:rPr lang="en-IN" b="1" dirty="0">
                <a:solidFill>
                  <a:schemeClr val="bg1">
                    <a:lumMod val="95000"/>
                    <a:lumOff val="5000"/>
                  </a:schemeClr>
                </a:solidFill>
                <a:effectLst/>
                <a:latin typeface="Algerian" panose="04020705040A02060702" pitchFamily="82" charset="0"/>
              </a:rPr>
              <a:t>DHL QUIZ </a:t>
            </a:r>
            <a:br>
              <a:rPr lang="en-IN" b="1" dirty="0">
                <a:solidFill>
                  <a:schemeClr val="bg1">
                    <a:lumMod val="95000"/>
                    <a:lumOff val="5000"/>
                  </a:schemeClr>
                </a:solidFill>
                <a:effectLst/>
                <a:latin typeface="Algerian" panose="04020705040A02060702" pitchFamily="82" charset="0"/>
              </a:rPr>
            </a:br>
            <a:r>
              <a:rPr lang="en-IN" b="1" dirty="0">
                <a:solidFill>
                  <a:schemeClr val="bg1">
                    <a:lumMod val="95000"/>
                    <a:lumOff val="5000"/>
                  </a:schemeClr>
                </a:solidFill>
                <a:effectLst/>
                <a:latin typeface="Algerian" panose="04020705040A02060702" pitchFamily="82" charset="0"/>
              </a:rPr>
              <a:t>31</a:t>
            </a:r>
            <a:r>
              <a:rPr lang="en-IN" b="1" baseline="30000" dirty="0">
                <a:solidFill>
                  <a:schemeClr val="bg1">
                    <a:lumMod val="95000"/>
                    <a:lumOff val="5000"/>
                  </a:schemeClr>
                </a:solidFill>
                <a:effectLst/>
                <a:latin typeface="Algerian" panose="04020705040A02060702" pitchFamily="82" charset="0"/>
              </a:rPr>
              <a:t>ST</a:t>
            </a:r>
            <a:r>
              <a:rPr lang="en-IN" b="1" dirty="0">
                <a:solidFill>
                  <a:schemeClr val="bg1">
                    <a:lumMod val="95000"/>
                    <a:lumOff val="5000"/>
                  </a:schemeClr>
                </a:solidFill>
                <a:effectLst/>
                <a:latin typeface="Algerian" panose="04020705040A02060702" pitchFamily="82" charset="0"/>
              </a:rPr>
              <a:t> DECEMBER 2023</a:t>
            </a:r>
          </a:p>
        </p:txBody>
      </p:sp>
      <p:sp>
        <p:nvSpPr>
          <p:cNvPr id="3" name="Subtitle 2">
            <a:extLst>
              <a:ext uri="{FF2B5EF4-FFF2-40B4-BE49-F238E27FC236}">
                <a16:creationId xmlns:a16="http://schemas.microsoft.com/office/drawing/2014/main" id="{A24FED68-A800-F1FD-4E27-1EB31FDA103E}"/>
              </a:ext>
            </a:extLst>
          </p:cNvPr>
          <p:cNvSpPr>
            <a:spLocks noGrp="1"/>
          </p:cNvSpPr>
          <p:nvPr>
            <p:ph type="subTitle" idx="1"/>
          </p:nvPr>
        </p:nvSpPr>
        <p:spPr>
          <a:xfrm>
            <a:off x="2499284" y="4081251"/>
            <a:ext cx="7901651" cy="895864"/>
          </a:xfr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txBody>
          <a:bodyPr>
            <a:noAutofit/>
          </a:bodyPr>
          <a:lstStyle/>
          <a:p>
            <a:pPr algn="ctr"/>
            <a:r>
              <a:rPr lang="en-IN" sz="6000" b="1" dirty="0">
                <a:solidFill>
                  <a:schemeClr val="bg1">
                    <a:lumMod val="95000"/>
                    <a:lumOff val="5000"/>
                  </a:schemeClr>
                </a:solidFill>
                <a:latin typeface="Britannic Bold" panose="020B0903060703020204" pitchFamily="34" charset="0"/>
              </a:rPr>
              <a:t>CURRENT AFFAIRS</a:t>
            </a:r>
          </a:p>
        </p:txBody>
      </p:sp>
    </p:spTree>
    <p:extLst>
      <p:ext uri="{BB962C8B-B14F-4D97-AF65-F5344CB8AC3E}">
        <p14:creationId xmlns:p14="http://schemas.microsoft.com/office/powerpoint/2010/main" val="408335492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89C3F-3FB7-F268-2809-8ED07CC587BA}"/>
              </a:ext>
            </a:extLst>
          </p:cNvPr>
          <p:cNvSpPr>
            <a:spLocks noGrp="1"/>
          </p:cNvSpPr>
          <p:nvPr>
            <p:ph type="title"/>
          </p:nvPr>
        </p:nvSpPr>
        <p:spPr>
          <a:xfrm>
            <a:off x="82216" y="500062"/>
            <a:ext cx="12027568" cy="1325563"/>
          </a:xfrm>
        </p:spPr>
        <p:txBody>
          <a:bodyPr>
            <a:noAutofit/>
          </a:bodyPr>
          <a:lstStyle/>
          <a:p>
            <a:r>
              <a:rPr lang="en-IN" sz="4800" b="1" dirty="0">
                <a:solidFill>
                  <a:schemeClr val="tx1"/>
                </a:solidFill>
                <a:latin typeface="poppins" panose="00000500000000000000" pitchFamily="2" charset="0"/>
                <a:cs typeface="poppins" panose="00000500000000000000" pitchFamily="2" charset="0"/>
              </a:rPr>
              <a:t>Q.5.</a:t>
            </a:r>
            <a:r>
              <a:rPr lang="en-US" sz="4800" b="1" i="0" dirty="0">
                <a:solidFill>
                  <a:schemeClr val="tx1"/>
                </a:solidFill>
                <a:effectLst/>
                <a:latin typeface="poppins" panose="00000500000000000000" pitchFamily="2" charset="0"/>
                <a:cs typeface="poppins" panose="00000500000000000000" pitchFamily="2" charset="0"/>
              </a:rPr>
              <a:t> Which Indian state approved a socio-economic survey of the state’s indigenous Muslim population?</a:t>
            </a:r>
            <a:endParaRPr lang="en-IN" sz="48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16C56084-E3BE-008D-F168-BBF5E561D1AB}"/>
              </a:ext>
            </a:extLst>
          </p:cNvPr>
          <p:cNvSpPr>
            <a:spLocks noGrp="1"/>
          </p:cNvSpPr>
          <p:nvPr>
            <p:ph idx="1"/>
          </p:nvPr>
        </p:nvSpPr>
        <p:spPr>
          <a:xfrm>
            <a:off x="82216" y="2856707"/>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Arunachal Pradesh</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Assam</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West Bengal</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Bihar</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47003659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521DCC-6D56-458F-AEAB-D83E30AEB574}"/>
              </a:ext>
            </a:extLst>
          </p:cNvPr>
          <p:cNvSpPr>
            <a:spLocks noGrp="1"/>
          </p:cNvSpPr>
          <p:nvPr>
            <p:ph type="title"/>
          </p:nvPr>
        </p:nvSpPr>
        <p:spPr>
          <a:xfrm>
            <a:off x="2265947" y="276621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[B] Assam</a:t>
            </a:r>
            <a:endParaRPr lang="en-IN" sz="9600" dirty="0"/>
          </a:p>
        </p:txBody>
      </p:sp>
    </p:spTree>
    <p:extLst>
      <p:ext uri="{BB962C8B-B14F-4D97-AF65-F5344CB8AC3E}">
        <p14:creationId xmlns:p14="http://schemas.microsoft.com/office/powerpoint/2010/main" val="115924214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AA5-19C7-BE9D-1CB1-6FA7527B0633}"/>
              </a:ext>
            </a:extLst>
          </p:cNvPr>
          <p:cNvSpPr>
            <a:spLocks noGrp="1"/>
          </p:cNvSpPr>
          <p:nvPr>
            <p:ph type="title"/>
          </p:nvPr>
        </p:nvSpPr>
        <p:spPr>
          <a:xfrm>
            <a:off x="-1" y="1455988"/>
            <a:ext cx="12063663" cy="1325563"/>
          </a:xfrm>
        </p:spPr>
        <p:txBody>
          <a:bodyPr>
            <a:normAutofit fontScale="90000"/>
          </a:bodyPr>
          <a:lstStyle/>
          <a:p>
            <a:r>
              <a:rPr lang="en-IN" sz="5300" b="1" dirty="0">
                <a:solidFill>
                  <a:schemeClr val="tx1"/>
                </a:solidFill>
                <a:latin typeface="poppins" panose="00000500000000000000" pitchFamily="2" charset="0"/>
                <a:cs typeface="poppins" panose="00000500000000000000" pitchFamily="2" charset="0"/>
              </a:rPr>
              <a:t>Q.6.</a:t>
            </a:r>
            <a:r>
              <a:rPr lang="en-US" sz="5300" b="1" i="0" dirty="0">
                <a:solidFill>
                  <a:schemeClr val="tx1"/>
                </a:solidFill>
                <a:effectLst/>
                <a:latin typeface="poppins" panose="00000500000000000000" pitchFamily="2" charset="0"/>
                <a:cs typeface="poppins" panose="00000500000000000000" pitchFamily="2" charset="0"/>
              </a:rPr>
              <a:t> Peace activist Ali Abu </a:t>
            </a:r>
            <a:r>
              <a:rPr lang="en-US" sz="5300" b="1" i="0" dirty="0" err="1">
                <a:solidFill>
                  <a:schemeClr val="tx1"/>
                </a:solidFill>
                <a:effectLst/>
                <a:latin typeface="poppins" panose="00000500000000000000" pitchFamily="2" charset="0"/>
                <a:cs typeface="poppins" panose="00000500000000000000" pitchFamily="2" charset="0"/>
              </a:rPr>
              <a:t>Awwad</a:t>
            </a:r>
            <a:r>
              <a:rPr lang="en-US" sz="5300" b="1" i="0" dirty="0">
                <a:solidFill>
                  <a:schemeClr val="tx1"/>
                </a:solidFill>
                <a:effectLst/>
                <a:latin typeface="poppins" panose="00000500000000000000" pitchFamily="2" charset="0"/>
                <a:cs typeface="poppins" panose="00000500000000000000" pitchFamily="2" charset="0"/>
              </a:rPr>
              <a:t>, who is one of the 2 recipients of Indira Gandhi Prize for Peace, Disarmament, and Development for 2023, belongs </a:t>
            </a:r>
            <a:r>
              <a:rPr lang="en-US" sz="5300" b="1" i="0" dirty="0">
                <a:solidFill>
                  <a:schemeClr val="tx1"/>
                </a:solidFill>
                <a:effectLst/>
                <a:latin typeface="poppins" panose="00000500000000000000" pitchFamily="2" charset="0"/>
              </a:rPr>
              <a:t>to</a:t>
            </a:r>
            <a:r>
              <a:rPr lang="en-US" b="0" i="0" dirty="0">
                <a:solidFill>
                  <a:srgbClr val="000000"/>
                </a:solidFill>
                <a:effectLst/>
                <a:latin typeface="poppins" panose="00000500000000000000" pitchFamily="2" charset="0"/>
              </a:rPr>
              <a:t> __:</a:t>
            </a:r>
            <a:endParaRPr lang="en-IN" dirty="0"/>
          </a:p>
        </p:txBody>
      </p:sp>
      <p:sp>
        <p:nvSpPr>
          <p:cNvPr id="3" name="Content Placeholder 2">
            <a:extLst>
              <a:ext uri="{FF2B5EF4-FFF2-40B4-BE49-F238E27FC236}">
                <a16:creationId xmlns:a16="http://schemas.microsoft.com/office/drawing/2014/main" id="{278DE459-D79A-5680-710E-F426EAE3FA73}"/>
              </a:ext>
            </a:extLst>
          </p:cNvPr>
          <p:cNvSpPr>
            <a:spLocks noGrp="1"/>
          </p:cNvSpPr>
          <p:nvPr>
            <p:ph idx="1"/>
          </p:nvPr>
        </p:nvSpPr>
        <p:spPr>
          <a:xfrm>
            <a:off x="125390" y="3645651"/>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Qatar</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Palestine</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Bangladesh</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India</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57236827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5FBE0D-80E9-A699-0661-9BC653AA4941}"/>
              </a:ext>
            </a:extLst>
          </p:cNvPr>
          <p:cNvSpPr>
            <a:spLocks noGrp="1"/>
          </p:cNvSpPr>
          <p:nvPr>
            <p:ph type="title"/>
          </p:nvPr>
        </p:nvSpPr>
        <p:spPr>
          <a:xfrm>
            <a:off x="1864895" y="276621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[B] Palestine</a:t>
            </a:r>
            <a:endParaRPr lang="en-IN" sz="9600" dirty="0"/>
          </a:p>
        </p:txBody>
      </p:sp>
    </p:spTree>
    <p:extLst>
      <p:ext uri="{BB962C8B-B14F-4D97-AF65-F5344CB8AC3E}">
        <p14:creationId xmlns:p14="http://schemas.microsoft.com/office/powerpoint/2010/main" val="297330109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28CFA-8A49-74BF-39AD-E221FEB831A4}"/>
              </a:ext>
            </a:extLst>
          </p:cNvPr>
          <p:cNvSpPr>
            <a:spLocks noGrp="1"/>
          </p:cNvSpPr>
          <p:nvPr>
            <p:ph type="title"/>
          </p:nvPr>
        </p:nvSpPr>
        <p:spPr>
          <a:xfrm>
            <a:off x="218573" y="1162843"/>
            <a:ext cx="11754853" cy="1325563"/>
          </a:xfrm>
        </p:spPr>
        <p:txBody>
          <a:bodyPr>
            <a:noAutofit/>
          </a:bodyPr>
          <a:lstStyle/>
          <a:p>
            <a:r>
              <a:rPr lang="en-IN" sz="4000" b="1" dirty="0">
                <a:solidFill>
                  <a:schemeClr val="tx1"/>
                </a:solidFill>
                <a:latin typeface="poppins" panose="00000500000000000000" pitchFamily="2" charset="0"/>
                <a:cs typeface="poppins" panose="00000500000000000000" pitchFamily="2" charset="0"/>
              </a:rPr>
              <a:t>Q.7.</a:t>
            </a:r>
            <a:r>
              <a:rPr lang="en-US" sz="4000" b="1" i="0" dirty="0">
                <a:solidFill>
                  <a:schemeClr val="tx1"/>
                </a:solidFill>
                <a:effectLst/>
                <a:latin typeface="poppins" panose="00000500000000000000" pitchFamily="2" charset="0"/>
                <a:cs typeface="poppins" panose="00000500000000000000" pitchFamily="2" charset="0"/>
              </a:rPr>
              <a:t> Vijay Diwas, celebrated on December 16th every year, commemorates the victory of the Indian armed forces over Pakistan during the 1971 war. Who signed the instrument of surrender from Pakistan side on this day?</a:t>
            </a:r>
            <a:endParaRPr lang="en-IN" sz="40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7D9880C6-FEED-C08E-9608-0F0293432767}"/>
              </a:ext>
            </a:extLst>
          </p:cNvPr>
          <p:cNvSpPr>
            <a:spLocks noGrp="1"/>
          </p:cNvSpPr>
          <p:nvPr>
            <p:ph idx="1"/>
          </p:nvPr>
        </p:nvSpPr>
        <p:spPr>
          <a:xfrm>
            <a:off x="414148" y="3943183"/>
            <a:ext cx="10233800" cy="4351338"/>
          </a:xfrm>
        </p:spPr>
        <p:txBody>
          <a:bodyPr>
            <a:normAutofit/>
          </a:bodyPr>
          <a:lstStyle/>
          <a:p>
            <a:pPr marL="0" indent="0">
              <a:buNone/>
            </a:pPr>
            <a:r>
              <a:rPr lang="en-IN" sz="4000" b="1" i="0" dirty="0">
                <a:solidFill>
                  <a:schemeClr val="tx1"/>
                </a:solidFill>
                <a:effectLst/>
                <a:latin typeface="poppins" panose="00000500000000000000" pitchFamily="2" charset="0"/>
                <a:cs typeface="poppins" panose="00000500000000000000" pitchFamily="2" charset="0"/>
              </a:rPr>
              <a:t>[A] General Tikka Khan</a:t>
            </a:r>
            <a:br>
              <a:rPr lang="en-IN" sz="4000" b="1" dirty="0">
                <a:solidFill>
                  <a:schemeClr val="tx1"/>
                </a:solidFill>
                <a:latin typeface="poppins" panose="00000500000000000000" pitchFamily="2" charset="0"/>
                <a:cs typeface="poppins" panose="00000500000000000000" pitchFamily="2" charset="0"/>
              </a:rPr>
            </a:br>
            <a:r>
              <a:rPr lang="en-IN" sz="4000" b="1" i="0" dirty="0">
                <a:solidFill>
                  <a:schemeClr val="tx1"/>
                </a:solidFill>
                <a:effectLst/>
                <a:latin typeface="poppins" panose="00000500000000000000" pitchFamily="2" charset="0"/>
                <a:cs typeface="poppins" panose="00000500000000000000" pitchFamily="2" charset="0"/>
              </a:rPr>
              <a:t>[B] General Ayub Khan</a:t>
            </a:r>
            <a:br>
              <a:rPr lang="en-IN" sz="4000" b="1" dirty="0">
                <a:solidFill>
                  <a:schemeClr val="tx1"/>
                </a:solidFill>
                <a:latin typeface="poppins" panose="00000500000000000000" pitchFamily="2" charset="0"/>
                <a:cs typeface="poppins" panose="00000500000000000000" pitchFamily="2" charset="0"/>
              </a:rPr>
            </a:br>
            <a:r>
              <a:rPr lang="en-IN" sz="4000" b="1" i="0" dirty="0">
                <a:solidFill>
                  <a:schemeClr val="tx1"/>
                </a:solidFill>
                <a:effectLst/>
                <a:latin typeface="poppins" panose="00000500000000000000" pitchFamily="2" charset="0"/>
                <a:cs typeface="poppins" panose="00000500000000000000" pitchFamily="2" charset="0"/>
              </a:rPr>
              <a:t>[C] General Yahya Khan</a:t>
            </a:r>
            <a:br>
              <a:rPr lang="en-IN" sz="4000" b="1" dirty="0">
                <a:solidFill>
                  <a:schemeClr val="tx1"/>
                </a:solidFill>
                <a:latin typeface="poppins" panose="00000500000000000000" pitchFamily="2" charset="0"/>
                <a:cs typeface="poppins" panose="00000500000000000000" pitchFamily="2" charset="0"/>
              </a:rPr>
            </a:br>
            <a:r>
              <a:rPr lang="en-IN" sz="4000" b="1" i="0" dirty="0">
                <a:solidFill>
                  <a:schemeClr val="tx1"/>
                </a:solidFill>
                <a:effectLst/>
                <a:latin typeface="poppins" panose="00000500000000000000" pitchFamily="2" charset="0"/>
                <a:cs typeface="poppins" panose="00000500000000000000" pitchFamily="2" charset="0"/>
              </a:rPr>
              <a:t>[D] General Amir Abdullah Khan Niazi</a:t>
            </a:r>
            <a:endParaRPr lang="en-IN" sz="40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30334331"/>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933243-2FEB-F9FF-2B7E-0EFD4AC6C133}"/>
              </a:ext>
            </a:extLst>
          </p:cNvPr>
          <p:cNvSpPr>
            <a:spLocks noGrp="1"/>
          </p:cNvSpPr>
          <p:nvPr>
            <p:ph type="title"/>
          </p:nvPr>
        </p:nvSpPr>
        <p:spPr>
          <a:xfrm>
            <a:off x="1062789" y="2915820"/>
            <a:ext cx="11819021" cy="1325563"/>
          </a:xfrm>
        </p:spPr>
        <p:txBody>
          <a:bodyPr>
            <a:noAutofit/>
          </a:bodyPr>
          <a:lstStyle/>
          <a:p>
            <a:r>
              <a:rPr lang="en-IN" sz="8000" b="1" i="0" dirty="0">
                <a:solidFill>
                  <a:schemeClr val="tx1"/>
                </a:solidFill>
                <a:effectLst/>
                <a:latin typeface="poppins" panose="00000500000000000000" pitchFamily="2" charset="0"/>
                <a:cs typeface="poppins" panose="00000500000000000000" pitchFamily="2" charset="0"/>
              </a:rPr>
              <a:t>[D] General Amir Abdullah Khan Niazi</a:t>
            </a:r>
            <a:endParaRPr lang="en-IN" sz="8000" dirty="0"/>
          </a:p>
        </p:txBody>
      </p:sp>
    </p:spTree>
    <p:extLst>
      <p:ext uri="{BB962C8B-B14F-4D97-AF65-F5344CB8AC3E}">
        <p14:creationId xmlns:p14="http://schemas.microsoft.com/office/powerpoint/2010/main" val="245835564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17A63-DF07-3AA6-039F-9AAE3914C717}"/>
              </a:ext>
            </a:extLst>
          </p:cNvPr>
          <p:cNvSpPr>
            <a:spLocks noGrp="1"/>
          </p:cNvSpPr>
          <p:nvPr>
            <p:ph type="title"/>
          </p:nvPr>
        </p:nvSpPr>
        <p:spPr>
          <a:xfrm>
            <a:off x="0" y="890127"/>
            <a:ext cx="12476747" cy="1325563"/>
          </a:xfrm>
        </p:spPr>
        <p:txBody>
          <a:bodyPr>
            <a:noAutofit/>
          </a:bodyPr>
          <a:lstStyle/>
          <a:p>
            <a:r>
              <a:rPr lang="en-IN" sz="4800" b="1" dirty="0">
                <a:solidFill>
                  <a:schemeClr val="tx1"/>
                </a:solidFill>
                <a:latin typeface="poppins" panose="00000500000000000000" pitchFamily="2" charset="0"/>
                <a:cs typeface="poppins" panose="00000500000000000000" pitchFamily="2" charset="0"/>
              </a:rPr>
              <a:t>Q.8.</a:t>
            </a:r>
            <a:r>
              <a:rPr lang="en-US" sz="4800" b="1" i="0" dirty="0">
                <a:solidFill>
                  <a:schemeClr val="tx1"/>
                </a:solidFill>
                <a:effectLst/>
                <a:latin typeface="poppins" panose="00000500000000000000" pitchFamily="2" charset="0"/>
                <a:cs typeface="poppins" panose="00000500000000000000" pitchFamily="2" charset="0"/>
              </a:rPr>
              <a:t> Which prestigious Indian institute is setting up the Kotak School of Sustainability in association with Kotak Mahindra Bank?</a:t>
            </a:r>
            <a:endParaRPr lang="en-IN" sz="48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A5CD47D6-0C3F-9859-492A-0A852535343E}"/>
              </a:ext>
            </a:extLst>
          </p:cNvPr>
          <p:cNvSpPr>
            <a:spLocks noGrp="1"/>
          </p:cNvSpPr>
          <p:nvPr>
            <p:ph idx="1"/>
          </p:nvPr>
        </p:nvSpPr>
        <p:spPr>
          <a:xfrm>
            <a:off x="0" y="3429000"/>
            <a:ext cx="10233800" cy="4351338"/>
          </a:xfrm>
        </p:spPr>
        <p:txBody>
          <a:bodyPr>
            <a:normAutofit/>
          </a:bodyPr>
          <a:lstStyle/>
          <a:p>
            <a:pPr marL="0" indent="0">
              <a:buNone/>
            </a:pPr>
            <a:r>
              <a:rPr lang="en-IN" sz="4400" b="1" i="0" dirty="0">
                <a:solidFill>
                  <a:schemeClr val="tx1"/>
                </a:solidFill>
                <a:effectLst/>
                <a:latin typeface="poppins" panose="00000500000000000000" pitchFamily="2" charset="0"/>
                <a:cs typeface="poppins" panose="00000500000000000000" pitchFamily="2" charset="0"/>
              </a:rPr>
              <a:t>[A] IIT Kharagpur</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[B] IIT Bengaluru</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[C] IIT Delhi</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[D] IIT Kanpur</a:t>
            </a:r>
            <a:endParaRPr lang="en-IN" sz="44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913387815"/>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560ED3-6D61-47DF-88F0-9A4F85DB1D42}"/>
              </a:ext>
            </a:extLst>
          </p:cNvPr>
          <p:cNvSpPr>
            <a:spLocks noGrp="1"/>
          </p:cNvSpPr>
          <p:nvPr>
            <p:ph type="title"/>
          </p:nvPr>
        </p:nvSpPr>
        <p:spPr>
          <a:xfrm>
            <a:off x="1560095" y="276621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[D] IIT Kanpur</a:t>
            </a:r>
            <a:endParaRPr lang="en-IN" sz="9600" dirty="0"/>
          </a:p>
        </p:txBody>
      </p:sp>
    </p:spTree>
    <p:extLst>
      <p:ext uri="{BB962C8B-B14F-4D97-AF65-F5344CB8AC3E}">
        <p14:creationId xmlns:p14="http://schemas.microsoft.com/office/powerpoint/2010/main" val="149337338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00994-D8AA-54C2-B0C9-288243436EFF}"/>
              </a:ext>
            </a:extLst>
          </p:cNvPr>
          <p:cNvSpPr>
            <a:spLocks noGrp="1"/>
          </p:cNvSpPr>
          <p:nvPr>
            <p:ph type="title"/>
          </p:nvPr>
        </p:nvSpPr>
        <p:spPr>
          <a:xfrm>
            <a:off x="128336" y="500062"/>
            <a:ext cx="12444663" cy="1325563"/>
          </a:xfrm>
        </p:spPr>
        <p:txBody>
          <a:bodyPr>
            <a:noAutofit/>
          </a:bodyPr>
          <a:lstStyle/>
          <a:p>
            <a:r>
              <a:rPr lang="en-IN" sz="4800" b="1" dirty="0">
                <a:solidFill>
                  <a:schemeClr val="tx1"/>
                </a:solidFill>
                <a:latin typeface="poppins" panose="00000500000000000000" pitchFamily="2" charset="0"/>
                <a:cs typeface="poppins" panose="00000500000000000000" pitchFamily="2" charset="0"/>
              </a:rPr>
              <a:t>Q.9.</a:t>
            </a:r>
            <a:r>
              <a:rPr lang="en-US" sz="4800" b="1" i="0" dirty="0">
                <a:solidFill>
                  <a:schemeClr val="tx1"/>
                </a:solidFill>
                <a:effectLst/>
                <a:latin typeface="poppins" panose="00000500000000000000" pitchFamily="2" charset="0"/>
                <a:cs typeface="poppins" panose="00000500000000000000" pitchFamily="2" charset="0"/>
              </a:rPr>
              <a:t> Which State has emerged as the top-performing state in the inaugural edition of </a:t>
            </a:r>
            <a:r>
              <a:rPr lang="en-US" sz="4800" b="1" i="0" dirty="0" err="1">
                <a:solidFill>
                  <a:schemeClr val="tx1"/>
                </a:solidFill>
                <a:effectLst/>
                <a:latin typeface="poppins" panose="00000500000000000000" pitchFamily="2" charset="0"/>
                <a:cs typeface="poppins" panose="00000500000000000000" pitchFamily="2" charset="0"/>
              </a:rPr>
              <a:t>Khelo</a:t>
            </a:r>
            <a:r>
              <a:rPr lang="en-US" sz="4800" b="1" i="0" dirty="0">
                <a:solidFill>
                  <a:schemeClr val="tx1"/>
                </a:solidFill>
                <a:effectLst/>
                <a:latin typeface="poppins" panose="00000500000000000000" pitchFamily="2" charset="0"/>
                <a:cs typeface="poppins" panose="00000500000000000000" pitchFamily="2" charset="0"/>
              </a:rPr>
              <a:t> India Para Games?</a:t>
            </a:r>
            <a:endParaRPr lang="en-IN" sz="48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852779E7-A94B-11C7-03EB-ECFC6AC9D199}"/>
              </a:ext>
            </a:extLst>
          </p:cNvPr>
          <p:cNvSpPr>
            <a:spLocks noGrp="1"/>
          </p:cNvSpPr>
          <p:nvPr>
            <p:ph idx="1"/>
          </p:nvPr>
        </p:nvSpPr>
        <p:spPr>
          <a:xfrm>
            <a:off x="128336" y="2856707"/>
            <a:ext cx="10233800" cy="4351338"/>
          </a:xfrm>
        </p:spPr>
        <p:txBody>
          <a:bodyPr>
            <a:normAutofit/>
          </a:bodyPr>
          <a:lstStyle/>
          <a:p>
            <a:pPr marL="0" indent="0">
              <a:buNone/>
            </a:pPr>
            <a:r>
              <a:rPr lang="en-IN" sz="4400" b="1" i="0" dirty="0">
                <a:solidFill>
                  <a:schemeClr val="tx1"/>
                </a:solidFill>
                <a:effectLst/>
                <a:latin typeface="poppins" panose="00000500000000000000" pitchFamily="2" charset="0"/>
                <a:cs typeface="poppins" panose="00000500000000000000" pitchFamily="2" charset="0"/>
              </a:rPr>
              <a:t>[A] Kerala</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[B] Uttar Pradesh</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[C] Haryana</a:t>
            </a:r>
            <a:br>
              <a:rPr lang="en-IN" sz="4400" b="1" dirty="0">
                <a:solidFill>
                  <a:schemeClr val="tx1"/>
                </a:solidFill>
                <a:latin typeface="poppins" panose="00000500000000000000" pitchFamily="2" charset="0"/>
                <a:cs typeface="poppins" panose="00000500000000000000" pitchFamily="2" charset="0"/>
              </a:rPr>
            </a:br>
            <a:r>
              <a:rPr lang="en-IN" sz="4400" b="1" i="0" dirty="0">
                <a:solidFill>
                  <a:schemeClr val="tx1"/>
                </a:solidFill>
                <a:effectLst/>
                <a:latin typeface="poppins" panose="00000500000000000000" pitchFamily="2" charset="0"/>
                <a:cs typeface="poppins" panose="00000500000000000000" pitchFamily="2" charset="0"/>
              </a:rPr>
              <a:t>[D] Tamil Nadu</a:t>
            </a:r>
            <a:endParaRPr lang="en-IN" sz="44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43157153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DE8DC6-F119-F996-434C-6AF6BD5E2772}"/>
              </a:ext>
            </a:extLst>
          </p:cNvPr>
          <p:cNvSpPr>
            <a:spLocks noGrp="1"/>
          </p:cNvSpPr>
          <p:nvPr>
            <p:ph type="title"/>
          </p:nvPr>
        </p:nvSpPr>
        <p:spPr>
          <a:xfrm>
            <a:off x="1676400" y="2766218"/>
            <a:ext cx="10515600" cy="1325563"/>
          </a:xfrm>
        </p:spPr>
        <p:txBody>
          <a:bodyPr>
            <a:normAutofit fontScale="90000"/>
          </a:bodyPr>
          <a:lstStyle/>
          <a:p>
            <a:r>
              <a:rPr lang="en-IN" sz="10700" b="1" i="0" dirty="0">
                <a:solidFill>
                  <a:schemeClr val="tx1"/>
                </a:solidFill>
                <a:effectLst/>
                <a:latin typeface="poppins" panose="00000500000000000000" pitchFamily="2" charset="0"/>
                <a:cs typeface="poppins" panose="00000500000000000000" pitchFamily="2" charset="0"/>
              </a:rPr>
              <a:t>[C] Haryana</a:t>
            </a:r>
            <a:br>
              <a:rPr lang="en-IN" sz="5400" b="1" dirty="0">
                <a:solidFill>
                  <a:schemeClr val="tx1"/>
                </a:solidFill>
                <a:latin typeface="poppins" panose="00000500000000000000" pitchFamily="2" charset="0"/>
                <a:cs typeface="poppins" panose="00000500000000000000" pitchFamily="2" charset="0"/>
              </a:rPr>
            </a:br>
            <a:endParaRPr lang="en-IN" dirty="0"/>
          </a:p>
        </p:txBody>
      </p:sp>
    </p:spTree>
    <p:extLst>
      <p:ext uri="{BB962C8B-B14F-4D97-AF65-F5344CB8AC3E}">
        <p14:creationId xmlns:p14="http://schemas.microsoft.com/office/powerpoint/2010/main" val="252980825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46895-4FD1-0A10-FB34-1C6FCCB0FB9A}"/>
              </a:ext>
            </a:extLst>
          </p:cNvPr>
          <p:cNvSpPr>
            <a:spLocks noGrp="1"/>
          </p:cNvSpPr>
          <p:nvPr>
            <p:ph type="title"/>
          </p:nvPr>
        </p:nvSpPr>
        <p:spPr>
          <a:xfrm>
            <a:off x="212557" y="500062"/>
            <a:ext cx="12204031" cy="1325563"/>
          </a:xfrm>
        </p:spPr>
        <p:txBody>
          <a:bodyPr>
            <a:normAutofit fontScale="90000"/>
          </a:bodyPr>
          <a:lstStyle/>
          <a:p>
            <a:r>
              <a:rPr lang="en-US" b="1" dirty="0">
                <a:solidFill>
                  <a:schemeClr val="tx1"/>
                </a:solidFill>
                <a:latin typeface="poppins" panose="00000500000000000000" pitchFamily="2" charset="0"/>
                <a:cs typeface="poppins" panose="00000500000000000000" pitchFamily="2" charset="0"/>
              </a:rPr>
              <a:t>Q.1. </a:t>
            </a:r>
            <a:r>
              <a:rPr lang="en-US" b="1" i="0" dirty="0">
                <a:solidFill>
                  <a:schemeClr val="tx1"/>
                </a:solidFill>
                <a:effectLst/>
                <a:latin typeface="poppins" panose="00000500000000000000" pitchFamily="2" charset="0"/>
                <a:cs typeface="poppins" panose="00000500000000000000" pitchFamily="2" charset="0"/>
              </a:rPr>
              <a:t>In 2023, Portugal Football team captain Cristiano Ronaldo joined the club Al </a:t>
            </a:r>
            <a:r>
              <a:rPr lang="en-US" b="1" i="0" dirty="0" err="1">
                <a:solidFill>
                  <a:schemeClr val="tx1"/>
                </a:solidFill>
                <a:effectLst/>
                <a:latin typeface="poppins" panose="00000500000000000000" pitchFamily="2" charset="0"/>
                <a:cs typeface="poppins" panose="00000500000000000000" pitchFamily="2" charset="0"/>
              </a:rPr>
              <a:t>Nassr</a:t>
            </a:r>
            <a:r>
              <a:rPr lang="en-US" b="1" i="0" dirty="0">
                <a:solidFill>
                  <a:schemeClr val="tx1"/>
                </a:solidFill>
                <a:effectLst/>
                <a:latin typeface="poppins" panose="00000500000000000000" pitchFamily="2" charset="0"/>
                <a:cs typeface="poppins" panose="00000500000000000000" pitchFamily="2" charset="0"/>
              </a:rPr>
              <a:t> of which country?</a:t>
            </a:r>
            <a:endParaRPr lang="en-IN"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D70A4D4B-B80D-D456-387D-279F626B9745}"/>
              </a:ext>
            </a:extLst>
          </p:cNvPr>
          <p:cNvSpPr>
            <a:spLocks noGrp="1"/>
          </p:cNvSpPr>
          <p:nvPr>
            <p:ph idx="1"/>
          </p:nvPr>
        </p:nvSpPr>
        <p:spPr>
          <a:xfrm>
            <a:off x="212558" y="2996699"/>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Germany</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Saudi Arabia</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UAE</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Qatar</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55991311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C43C2-F622-7E30-DA91-543FD497B305}"/>
              </a:ext>
            </a:extLst>
          </p:cNvPr>
          <p:cNvSpPr>
            <a:spLocks noGrp="1"/>
          </p:cNvSpPr>
          <p:nvPr>
            <p:ph type="title"/>
          </p:nvPr>
        </p:nvSpPr>
        <p:spPr>
          <a:xfrm>
            <a:off x="228600" y="846388"/>
            <a:ext cx="11626516" cy="1325563"/>
          </a:xfrm>
        </p:spPr>
        <p:txBody>
          <a:bodyPr>
            <a:noAutofit/>
          </a:bodyPr>
          <a:lstStyle/>
          <a:p>
            <a:r>
              <a:rPr lang="en-IN" sz="4800" b="1" dirty="0">
                <a:solidFill>
                  <a:schemeClr val="tx1"/>
                </a:solidFill>
                <a:latin typeface="poppins" panose="00000500000000000000" pitchFamily="2" charset="0"/>
                <a:cs typeface="poppins" panose="00000500000000000000" pitchFamily="2" charset="0"/>
              </a:rPr>
              <a:t>Q.10.</a:t>
            </a:r>
            <a:r>
              <a:rPr lang="en-US" sz="4800" b="1" i="0" dirty="0">
                <a:solidFill>
                  <a:schemeClr val="tx1"/>
                </a:solidFill>
                <a:effectLst/>
                <a:latin typeface="poppins" panose="00000500000000000000" pitchFamily="2" charset="0"/>
                <a:cs typeface="poppins" panose="00000500000000000000" pitchFamily="2" charset="0"/>
              </a:rPr>
              <a:t> Who has become the highest-paid player in the history of the IPL as Kolkata Knight Riders bought him?</a:t>
            </a:r>
            <a:endParaRPr lang="en-IN" sz="48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5CF4F710-4F45-4A0B-E9B3-795FBEE577DB}"/>
              </a:ext>
            </a:extLst>
          </p:cNvPr>
          <p:cNvSpPr>
            <a:spLocks noGrp="1"/>
          </p:cNvSpPr>
          <p:nvPr>
            <p:ph idx="1"/>
          </p:nvPr>
        </p:nvSpPr>
        <p:spPr>
          <a:xfrm>
            <a:off x="228600" y="3558172"/>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Mitchell Starc</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Pat Cummins</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Rohit Sharma</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Virat Kohli</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48477002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8F85A9-367C-3E89-951D-D57819655AAC}"/>
              </a:ext>
            </a:extLst>
          </p:cNvPr>
          <p:cNvSpPr>
            <a:spLocks noGrp="1"/>
          </p:cNvSpPr>
          <p:nvPr>
            <p:ph type="title"/>
          </p:nvPr>
        </p:nvSpPr>
        <p:spPr>
          <a:xfrm>
            <a:off x="549441" y="2386430"/>
            <a:ext cx="12043611"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[A] Mitchell Starc</a:t>
            </a:r>
            <a:endParaRPr lang="en-IN" sz="9600" dirty="0"/>
          </a:p>
        </p:txBody>
      </p:sp>
    </p:spTree>
    <p:extLst>
      <p:ext uri="{BB962C8B-B14F-4D97-AF65-F5344CB8AC3E}">
        <p14:creationId xmlns:p14="http://schemas.microsoft.com/office/powerpoint/2010/main" val="70903071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1008A-70BA-0F0C-17FF-30A775A007A2}"/>
              </a:ext>
            </a:extLst>
          </p:cNvPr>
          <p:cNvSpPr>
            <a:spLocks noGrp="1"/>
          </p:cNvSpPr>
          <p:nvPr>
            <p:ph type="title"/>
          </p:nvPr>
        </p:nvSpPr>
        <p:spPr>
          <a:xfrm>
            <a:off x="138363" y="2103437"/>
            <a:ext cx="11915274" cy="1325563"/>
          </a:xfrm>
        </p:spPr>
        <p:txBody>
          <a:bodyPr>
            <a:noAutofit/>
          </a:bodyPr>
          <a:lstStyle/>
          <a:p>
            <a:r>
              <a:rPr lang="en-IN" sz="7200" b="1" dirty="0">
                <a:solidFill>
                  <a:schemeClr val="tx1"/>
                </a:solidFill>
                <a:latin typeface="poppins" panose="00000500000000000000" pitchFamily="2" charset="0"/>
                <a:cs typeface="poppins" panose="00000500000000000000" pitchFamily="2" charset="0"/>
              </a:rPr>
              <a:t>Q.11.</a:t>
            </a:r>
            <a:r>
              <a:rPr lang="en-US" sz="7200" b="1" i="0" dirty="0">
                <a:solidFill>
                  <a:schemeClr val="tx1"/>
                </a:solidFill>
                <a:effectLst/>
                <a:latin typeface="poppins" panose="00000500000000000000" pitchFamily="2" charset="0"/>
                <a:cs typeface="poppins" panose="00000500000000000000" pitchFamily="2" charset="0"/>
              </a:rPr>
              <a:t> As of 2023, which country is the top source of steel making coking coal for India?</a:t>
            </a:r>
            <a:endParaRPr lang="en-IN" sz="72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578574131"/>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F6796-A613-1807-6344-F8A8EF8D7032}"/>
              </a:ext>
            </a:extLst>
          </p:cNvPr>
          <p:cNvSpPr>
            <a:spLocks noGrp="1"/>
          </p:cNvSpPr>
          <p:nvPr>
            <p:ph type="title"/>
          </p:nvPr>
        </p:nvSpPr>
        <p:spPr>
          <a:xfrm>
            <a:off x="2891589" y="2306220"/>
            <a:ext cx="10515600" cy="1325563"/>
          </a:xfrm>
        </p:spPr>
        <p:txBody>
          <a:bodyPr>
            <a:noAutofit/>
          </a:bodyPr>
          <a:lstStyle/>
          <a:p>
            <a:r>
              <a:rPr lang="en-IN" sz="12000" b="1" i="0" dirty="0">
                <a:solidFill>
                  <a:schemeClr val="tx1"/>
                </a:solidFill>
                <a:effectLst/>
                <a:latin typeface="poppins" panose="00000500000000000000" pitchFamily="2" charset="0"/>
                <a:cs typeface="poppins" panose="00000500000000000000" pitchFamily="2" charset="0"/>
              </a:rPr>
              <a:t>Australia</a:t>
            </a:r>
            <a:r>
              <a:rPr lang="en-IN" sz="12000" b="0" i="0" dirty="0">
                <a:solidFill>
                  <a:srgbClr val="000000"/>
                </a:solidFill>
                <a:effectLst/>
                <a:latin typeface="roboto" panose="02000000000000000000" pitchFamily="2" charset="0"/>
              </a:rPr>
              <a:t> </a:t>
            </a:r>
            <a:endParaRPr lang="en-IN" sz="12000" dirty="0"/>
          </a:p>
        </p:txBody>
      </p:sp>
    </p:spTree>
    <p:extLst>
      <p:ext uri="{BB962C8B-B14F-4D97-AF65-F5344CB8AC3E}">
        <p14:creationId xmlns:p14="http://schemas.microsoft.com/office/powerpoint/2010/main" val="1047776657"/>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3D345-2313-609C-86AC-471AB6C9B562}"/>
              </a:ext>
            </a:extLst>
          </p:cNvPr>
          <p:cNvSpPr>
            <a:spLocks noGrp="1"/>
          </p:cNvSpPr>
          <p:nvPr>
            <p:ph type="title"/>
          </p:nvPr>
        </p:nvSpPr>
        <p:spPr>
          <a:xfrm>
            <a:off x="437146" y="2103437"/>
            <a:ext cx="11161295" cy="1325563"/>
          </a:xfrm>
        </p:spPr>
        <p:txBody>
          <a:bodyPr>
            <a:noAutofit/>
          </a:bodyPr>
          <a:lstStyle/>
          <a:p>
            <a:r>
              <a:rPr lang="en-IN" sz="7200" b="1" dirty="0">
                <a:solidFill>
                  <a:schemeClr val="tx1"/>
                </a:solidFill>
                <a:latin typeface="poppins" panose="00000500000000000000" pitchFamily="2" charset="0"/>
                <a:cs typeface="poppins" panose="00000500000000000000" pitchFamily="2" charset="0"/>
              </a:rPr>
              <a:t>Q.12.</a:t>
            </a:r>
            <a:r>
              <a:rPr lang="en-US" sz="7200" b="1" i="0" dirty="0">
                <a:solidFill>
                  <a:schemeClr val="tx1"/>
                </a:solidFill>
                <a:effectLst/>
                <a:latin typeface="poppins" panose="00000500000000000000" pitchFamily="2" charset="0"/>
                <a:cs typeface="poppins" panose="00000500000000000000" pitchFamily="2" charset="0"/>
              </a:rPr>
              <a:t> On which date, the International Day for the Abolition of Slavery is observed?</a:t>
            </a:r>
            <a:endParaRPr lang="en-IN" sz="72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92680306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F258E-2F65-4CF9-52FB-4E8177B49300}"/>
              </a:ext>
            </a:extLst>
          </p:cNvPr>
          <p:cNvSpPr>
            <a:spLocks noGrp="1"/>
          </p:cNvSpPr>
          <p:nvPr>
            <p:ph type="title"/>
          </p:nvPr>
        </p:nvSpPr>
        <p:spPr>
          <a:xfrm>
            <a:off x="1961147" y="2354346"/>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December 2</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76861222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FCBA-526E-73B4-7BEE-E4F96C156210}"/>
              </a:ext>
            </a:extLst>
          </p:cNvPr>
          <p:cNvSpPr>
            <a:spLocks noGrp="1"/>
          </p:cNvSpPr>
          <p:nvPr>
            <p:ph type="title"/>
          </p:nvPr>
        </p:nvSpPr>
        <p:spPr>
          <a:xfrm>
            <a:off x="501315" y="2103437"/>
            <a:ext cx="11482137" cy="1325563"/>
          </a:xfrm>
        </p:spPr>
        <p:txBody>
          <a:bodyPr>
            <a:noAutofit/>
          </a:bodyPr>
          <a:lstStyle/>
          <a:p>
            <a:r>
              <a:rPr lang="en-IN" sz="7200" b="1" dirty="0">
                <a:solidFill>
                  <a:schemeClr val="tx1"/>
                </a:solidFill>
                <a:latin typeface="poppins" panose="00000500000000000000" pitchFamily="2" charset="0"/>
                <a:cs typeface="poppins" panose="00000500000000000000" pitchFamily="2" charset="0"/>
              </a:rPr>
              <a:t>Q.13.</a:t>
            </a:r>
            <a:r>
              <a:rPr lang="en-US" sz="7200" b="1" i="0" dirty="0">
                <a:solidFill>
                  <a:schemeClr val="tx1"/>
                </a:solidFill>
                <a:effectLst/>
                <a:latin typeface="poppins" panose="00000500000000000000" pitchFamily="2" charset="0"/>
                <a:cs typeface="poppins" panose="00000500000000000000" pitchFamily="2" charset="0"/>
              </a:rPr>
              <a:t> ‘Raas Mahotsav or Raas Leela festival’ is celebrated in which state?</a:t>
            </a:r>
            <a:endParaRPr lang="en-IN" sz="72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08254502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CE559-915E-DFD7-493E-5AC4C067DA91}"/>
              </a:ext>
            </a:extLst>
          </p:cNvPr>
          <p:cNvSpPr>
            <a:spLocks noGrp="1"/>
          </p:cNvSpPr>
          <p:nvPr>
            <p:ph type="title"/>
          </p:nvPr>
        </p:nvSpPr>
        <p:spPr>
          <a:xfrm>
            <a:off x="3404937" y="2103437"/>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Assam</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50708604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C2E4E-8F77-758C-43E3-0E57831575E0}"/>
              </a:ext>
            </a:extLst>
          </p:cNvPr>
          <p:cNvSpPr>
            <a:spLocks noGrp="1"/>
          </p:cNvSpPr>
          <p:nvPr>
            <p:ph type="title"/>
          </p:nvPr>
        </p:nvSpPr>
        <p:spPr>
          <a:xfrm>
            <a:off x="565483" y="2498725"/>
            <a:ext cx="11097127" cy="1325563"/>
          </a:xfrm>
        </p:spPr>
        <p:txBody>
          <a:bodyPr>
            <a:noAutofit/>
          </a:bodyPr>
          <a:lstStyle/>
          <a:p>
            <a:r>
              <a:rPr lang="en-IN" sz="6600" b="1" dirty="0">
                <a:solidFill>
                  <a:schemeClr val="tx1"/>
                </a:solidFill>
                <a:latin typeface="poppins" panose="00000500000000000000" pitchFamily="2" charset="0"/>
                <a:cs typeface="poppins" panose="00000500000000000000" pitchFamily="2" charset="0"/>
              </a:rPr>
              <a:t>Q.14.</a:t>
            </a:r>
            <a:r>
              <a:rPr lang="en-US" sz="6600" b="1" i="0" dirty="0">
                <a:solidFill>
                  <a:schemeClr val="tx1"/>
                </a:solidFill>
                <a:effectLst/>
                <a:latin typeface="poppins" panose="00000500000000000000" pitchFamily="2" charset="0"/>
                <a:cs typeface="poppins" panose="00000500000000000000" pitchFamily="2" charset="0"/>
              </a:rPr>
              <a:t> What was the name of Air India’s AI-powered chat assistant to introduce a generative AI virtual agent?</a:t>
            </a:r>
            <a:endParaRPr lang="en-IN" sz="6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67311529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C1256-63A6-C924-FEBA-B32AF04E6BA5}"/>
              </a:ext>
            </a:extLst>
          </p:cNvPr>
          <p:cNvSpPr>
            <a:spLocks noGrp="1"/>
          </p:cNvSpPr>
          <p:nvPr>
            <p:ph type="title"/>
          </p:nvPr>
        </p:nvSpPr>
        <p:spPr>
          <a:xfrm>
            <a:off x="1929063" y="2103437"/>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Maharaja</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59324331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CFA4BA-842D-68CF-8C3E-2D987B72D7B6}"/>
              </a:ext>
            </a:extLst>
          </p:cNvPr>
          <p:cNvSpPr>
            <a:spLocks noGrp="1"/>
          </p:cNvSpPr>
          <p:nvPr>
            <p:ph type="title"/>
          </p:nvPr>
        </p:nvSpPr>
        <p:spPr>
          <a:xfrm>
            <a:off x="838200" y="2611020"/>
            <a:ext cx="10515600" cy="1325563"/>
          </a:xfrm>
        </p:spPr>
        <p:txBody>
          <a:bodyPr>
            <a:noAutofit/>
          </a:bodyPr>
          <a:lstStyle/>
          <a:p>
            <a:r>
              <a:rPr lang="en-IN" sz="9600" b="1" i="0" dirty="0">
                <a:solidFill>
                  <a:schemeClr val="tx1"/>
                </a:solidFill>
                <a:effectLst/>
                <a:latin typeface="poppins" panose="00000500000000000000" pitchFamily="2" charset="0"/>
              </a:rPr>
              <a:t>[</a:t>
            </a:r>
            <a:r>
              <a:rPr lang="en-IN" sz="9600" b="1" i="0" dirty="0">
                <a:solidFill>
                  <a:schemeClr val="tx1"/>
                </a:solidFill>
                <a:effectLst/>
                <a:latin typeface="poppins" panose="00000500000000000000" pitchFamily="2" charset="0"/>
                <a:cs typeface="poppins" panose="00000500000000000000" pitchFamily="2" charset="0"/>
              </a:rPr>
              <a:t>B] Saudi Arabia</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23756830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46830-D6AD-DA33-4851-B80B338A4342}"/>
              </a:ext>
            </a:extLst>
          </p:cNvPr>
          <p:cNvSpPr>
            <a:spLocks noGrp="1"/>
          </p:cNvSpPr>
          <p:nvPr>
            <p:ph type="title"/>
          </p:nvPr>
        </p:nvSpPr>
        <p:spPr>
          <a:xfrm>
            <a:off x="838200" y="1937252"/>
            <a:ext cx="10515600" cy="1325563"/>
          </a:xfrm>
        </p:spPr>
        <p:txBody>
          <a:bodyPr>
            <a:noAutofit/>
          </a:bodyPr>
          <a:lstStyle/>
          <a:p>
            <a:r>
              <a:rPr lang="en-IN" sz="6600" b="1" dirty="0">
                <a:solidFill>
                  <a:schemeClr val="tx1"/>
                </a:solidFill>
                <a:latin typeface="poppins" panose="00000500000000000000" pitchFamily="2" charset="0"/>
                <a:cs typeface="poppins" panose="00000500000000000000" pitchFamily="2" charset="0"/>
              </a:rPr>
              <a:t>Q.15.</a:t>
            </a:r>
            <a:r>
              <a:rPr lang="en-US" sz="6600" b="1" i="0" dirty="0">
                <a:solidFill>
                  <a:schemeClr val="tx1"/>
                </a:solidFill>
                <a:effectLst/>
                <a:latin typeface="poppins" panose="00000500000000000000" pitchFamily="2" charset="0"/>
                <a:cs typeface="poppins" panose="00000500000000000000" pitchFamily="2" charset="0"/>
              </a:rPr>
              <a:t> Junior Mehmood passed away recently. He was a famous ________.</a:t>
            </a:r>
            <a:endParaRPr lang="en-IN" sz="6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937704257"/>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0D3A6-3890-B51E-D606-EECE72373DFD}"/>
              </a:ext>
            </a:extLst>
          </p:cNvPr>
          <p:cNvSpPr>
            <a:spLocks noGrp="1"/>
          </p:cNvSpPr>
          <p:nvPr>
            <p:ph type="title"/>
          </p:nvPr>
        </p:nvSpPr>
        <p:spPr>
          <a:xfrm>
            <a:off x="2185737" y="237038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Comedian</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927183115"/>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387C3-2DD9-A4F0-46F3-D79B3566DAB5}"/>
              </a:ext>
            </a:extLst>
          </p:cNvPr>
          <p:cNvSpPr>
            <a:spLocks noGrp="1"/>
          </p:cNvSpPr>
          <p:nvPr>
            <p:ph type="title"/>
          </p:nvPr>
        </p:nvSpPr>
        <p:spPr>
          <a:xfrm>
            <a:off x="533401" y="2103437"/>
            <a:ext cx="11434010" cy="1325563"/>
          </a:xfrm>
        </p:spPr>
        <p:txBody>
          <a:bodyPr>
            <a:noAutofit/>
          </a:bodyPr>
          <a:lstStyle/>
          <a:p>
            <a:r>
              <a:rPr lang="en-IN" sz="6600" b="1" dirty="0">
                <a:solidFill>
                  <a:schemeClr val="tx1"/>
                </a:solidFill>
                <a:latin typeface="poppins" panose="00000500000000000000" pitchFamily="2" charset="0"/>
                <a:cs typeface="poppins" panose="00000500000000000000" pitchFamily="2" charset="0"/>
              </a:rPr>
              <a:t>Q.16.</a:t>
            </a:r>
            <a:r>
              <a:rPr lang="en-US" sz="6600" b="1" i="0" dirty="0">
                <a:solidFill>
                  <a:schemeClr val="tx1"/>
                </a:solidFill>
                <a:effectLst/>
                <a:latin typeface="poppins" panose="00000500000000000000" pitchFamily="2" charset="0"/>
                <a:cs typeface="poppins" panose="00000500000000000000" pitchFamily="2" charset="0"/>
              </a:rPr>
              <a:t> Who has been chosen as ‘CEO of the Year’ by Time Magazine?</a:t>
            </a:r>
            <a:endParaRPr lang="en-IN" sz="6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4194470911"/>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D60DE-3142-C037-AB5E-BD321C8188BE}"/>
              </a:ext>
            </a:extLst>
          </p:cNvPr>
          <p:cNvSpPr>
            <a:spLocks noGrp="1"/>
          </p:cNvSpPr>
          <p:nvPr>
            <p:ph type="title"/>
          </p:nvPr>
        </p:nvSpPr>
        <p:spPr>
          <a:xfrm>
            <a:off x="1945105" y="2103437"/>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Sam Altman</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30530503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28B93-E209-469F-FDA8-7650EC470B9C}"/>
              </a:ext>
            </a:extLst>
          </p:cNvPr>
          <p:cNvSpPr>
            <a:spLocks noGrp="1"/>
          </p:cNvSpPr>
          <p:nvPr>
            <p:ph type="title"/>
          </p:nvPr>
        </p:nvSpPr>
        <p:spPr>
          <a:xfrm>
            <a:off x="966537" y="2242051"/>
            <a:ext cx="10515600" cy="1325563"/>
          </a:xfrm>
        </p:spPr>
        <p:txBody>
          <a:bodyPr>
            <a:noAutofit/>
          </a:bodyPr>
          <a:lstStyle/>
          <a:p>
            <a:r>
              <a:rPr lang="en-IN" sz="6600" b="1" dirty="0">
                <a:solidFill>
                  <a:schemeClr val="tx1"/>
                </a:solidFill>
                <a:latin typeface="poppins" panose="00000500000000000000" pitchFamily="2" charset="0"/>
                <a:cs typeface="poppins" panose="00000500000000000000" pitchFamily="2" charset="0"/>
              </a:rPr>
              <a:t>Q.17.</a:t>
            </a:r>
            <a:r>
              <a:rPr lang="en-US" sz="6600" b="1" i="0" dirty="0">
                <a:solidFill>
                  <a:schemeClr val="tx1"/>
                </a:solidFill>
                <a:effectLst/>
                <a:latin typeface="poppins" panose="00000500000000000000" pitchFamily="2" charset="0"/>
                <a:cs typeface="poppins" panose="00000500000000000000" pitchFamily="2" charset="0"/>
              </a:rPr>
              <a:t> Garba dance was included in the list of UNESCO’s ‘Intangible Cultural Heritage’, it belongs to which state?</a:t>
            </a:r>
            <a:endParaRPr lang="en-IN" sz="6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398301645"/>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FF454-4269-B776-70FE-33C6C083E1B7}"/>
              </a:ext>
            </a:extLst>
          </p:cNvPr>
          <p:cNvSpPr>
            <a:spLocks noGrp="1"/>
          </p:cNvSpPr>
          <p:nvPr>
            <p:ph type="title"/>
          </p:nvPr>
        </p:nvSpPr>
        <p:spPr>
          <a:xfrm>
            <a:off x="3420980" y="276621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Gujarat</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94537174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6FB62-B7C4-6B30-7277-C6E039FA6819}"/>
              </a:ext>
            </a:extLst>
          </p:cNvPr>
          <p:cNvSpPr>
            <a:spLocks noGrp="1"/>
          </p:cNvSpPr>
          <p:nvPr>
            <p:ph type="title"/>
          </p:nvPr>
        </p:nvSpPr>
        <p:spPr>
          <a:xfrm>
            <a:off x="194510" y="3429000"/>
            <a:ext cx="11802979" cy="1325563"/>
          </a:xfrm>
        </p:spPr>
        <p:txBody>
          <a:bodyPr>
            <a:noAutofit/>
          </a:bodyPr>
          <a:lstStyle/>
          <a:p>
            <a:pPr algn="l"/>
            <a:r>
              <a:rPr lang="en-IN" sz="6000" b="1" dirty="0">
                <a:solidFill>
                  <a:schemeClr val="tx1"/>
                </a:solidFill>
                <a:latin typeface="poppins" panose="00000500000000000000" pitchFamily="2" charset="0"/>
                <a:cs typeface="poppins" panose="00000500000000000000" pitchFamily="2" charset="0"/>
              </a:rPr>
              <a:t>Q.18.</a:t>
            </a:r>
            <a:r>
              <a:rPr lang="en-US" sz="6000" b="1" i="0" dirty="0">
                <a:solidFill>
                  <a:schemeClr val="tx1"/>
                </a:solidFill>
                <a:effectLst/>
                <a:latin typeface="poppins" panose="00000500000000000000" pitchFamily="2" charset="0"/>
                <a:cs typeface="poppins" panose="00000500000000000000" pitchFamily="2" charset="0"/>
              </a:rPr>
              <a:t> Which  West Indies player was recently handed a six-year ban from all forms of cricket by the International Cricket Council (ICC)?</a:t>
            </a:r>
            <a:br>
              <a:rPr lang="en-US" sz="6000" b="1" i="0" dirty="0">
                <a:solidFill>
                  <a:schemeClr val="tx1"/>
                </a:solidFill>
                <a:effectLst/>
                <a:latin typeface="poppins" panose="00000500000000000000" pitchFamily="2" charset="0"/>
                <a:cs typeface="poppins" panose="00000500000000000000" pitchFamily="2" charset="0"/>
              </a:rPr>
            </a:br>
            <a:br>
              <a:rPr lang="en-US" sz="6000" b="1" dirty="0">
                <a:solidFill>
                  <a:schemeClr val="tx1"/>
                </a:solidFill>
                <a:latin typeface="poppins" panose="00000500000000000000" pitchFamily="2" charset="0"/>
                <a:cs typeface="poppins" panose="00000500000000000000" pitchFamily="2" charset="0"/>
              </a:rPr>
            </a:br>
            <a:br>
              <a:rPr lang="en-US" sz="6000" b="1" i="0" dirty="0">
                <a:solidFill>
                  <a:schemeClr val="tx1"/>
                </a:solidFill>
                <a:effectLst/>
                <a:latin typeface="poppins" panose="00000500000000000000" pitchFamily="2" charset="0"/>
                <a:cs typeface="poppins" panose="00000500000000000000" pitchFamily="2" charset="0"/>
              </a:rPr>
            </a:br>
            <a:endParaRPr lang="en-IN" sz="60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59495450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6923D-6927-7613-DC32-3AFAE2DA6D1D}"/>
              </a:ext>
            </a:extLst>
          </p:cNvPr>
          <p:cNvSpPr>
            <a:spLocks noGrp="1"/>
          </p:cNvSpPr>
          <p:nvPr>
            <p:ph type="title"/>
          </p:nvPr>
        </p:nvSpPr>
        <p:spPr>
          <a:xfrm>
            <a:off x="998621" y="3060199"/>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Marlon Samuels</a:t>
            </a:r>
            <a:endParaRPr lang="en-IN" sz="96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6592374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4CAD3-F0CB-7C7F-B167-ECECD40CCA8B}"/>
              </a:ext>
            </a:extLst>
          </p:cNvPr>
          <p:cNvSpPr>
            <a:spLocks noGrp="1"/>
          </p:cNvSpPr>
          <p:nvPr>
            <p:ph type="title"/>
          </p:nvPr>
        </p:nvSpPr>
        <p:spPr>
          <a:xfrm>
            <a:off x="1479885" y="2103437"/>
            <a:ext cx="10246894" cy="1325563"/>
          </a:xfrm>
        </p:spPr>
        <p:txBody>
          <a:bodyPr>
            <a:noAutofit/>
          </a:bodyPr>
          <a:lstStyle/>
          <a:p>
            <a:r>
              <a:rPr lang="en-IN" sz="7200" b="1" dirty="0">
                <a:solidFill>
                  <a:schemeClr val="tx1"/>
                </a:solidFill>
                <a:latin typeface="poppins" panose="00000500000000000000" pitchFamily="2" charset="0"/>
                <a:cs typeface="poppins" panose="00000500000000000000" pitchFamily="2" charset="0"/>
              </a:rPr>
              <a:t>Q.19.</a:t>
            </a:r>
            <a:r>
              <a:rPr lang="en-US" sz="7200" b="1" i="0" dirty="0">
                <a:solidFill>
                  <a:schemeClr val="tx1"/>
                </a:solidFill>
                <a:effectLst/>
                <a:latin typeface="poppins" panose="00000500000000000000" pitchFamily="2" charset="0"/>
                <a:cs typeface="poppins" panose="00000500000000000000" pitchFamily="2" charset="0"/>
              </a:rPr>
              <a:t> Who will be the Chief Guest for the 75th Republic Day celebrations in India?</a:t>
            </a:r>
            <a:endParaRPr lang="en-IN" sz="72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975800229"/>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FBF66-92CA-5FBA-0436-2E06E46AC79D}"/>
              </a:ext>
            </a:extLst>
          </p:cNvPr>
          <p:cNvSpPr>
            <a:spLocks noGrp="1"/>
          </p:cNvSpPr>
          <p:nvPr>
            <p:ph type="title"/>
          </p:nvPr>
        </p:nvSpPr>
        <p:spPr>
          <a:xfrm>
            <a:off x="180473" y="1600367"/>
            <a:ext cx="19230473" cy="1325563"/>
          </a:xfrm>
        </p:spPr>
        <p:txBody>
          <a:bodyPr>
            <a:noAutofit/>
          </a:bodyPr>
          <a:lstStyle/>
          <a:p>
            <a:r>
              <a:rPr lang="en-IN" sz="9000" b="1" i="0" dirty="0">
                <a:solidFill>
                  <a:schemeClr val="tx1"/>
                </a:solidFill>
                <a:effectLst/>
                <a:latin typeface="poppins" panose="00000500000000000000" pitchFamily="2" charset="0"/>
                <a:cs typeface="poppins" panose="00000500000000000000" pitchFamily="2" charset="0"/>
              </a:rPr>
              <a:t>Emmanuel Macron, </a:t>
            </a:r>
            <a:br>
              <a:rPr lang="en-IN" sz="9000" b="1" i="0" dirty="0">
                <a:solidFill>
                  <a:schemeClr val="tx1"/>
                </a:solidFill>
                <a:effectLst/>
                <a:latin typeface="poppins" panose="00000500000000000000" pitchFamily="2" charset="0"/>
                <a:cs typeface="poppins" panose="00000500000000000000" pitchFamily="2" charset="0"/>
              </a:rPr>
            </a:br>
            <a:r>
              <a:rPr lang="en-IN" sz="9000" b="1" i="0" dirty="0">
                <a:solidFill>
                  <a:schemeClr val="tx1"/>
                </a:solidFill>
                <a:effectLst/>
                <a:latin typeface="poppins" panose="00000500000000000000" pitchFamily="2" charset="0"/>
                <a:cs typeface="poppins" panose="00000500000000000000" pitchFamily="2" charset="0"/>
              </a:rPr>
              <a:t>President France</a:t>
            </a:r>
            <a:endParaRPr lang="en-IN" sz="90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02059479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EDD1E-CE0F-D9B7-2097-EE575C6D3F47}"/>
              </a:ext>
            </a:extLst>
          </p:cNvPr>
          <p:cNvSpPr>
            <a:spLocks noGrp="1"/>
          </p:cNvSpPr>
          <p:nvPr>
            <p:ph type="title"/>
          </p:nvPr>
        </p:nvSpPr>
        <p:spPr>
          <a:xfrm>
            <a:off x="244642" y="1291179"/>
            <a:ext cx="10515600" cy="1325563"/>
          </a:xfrm>
        </p:spPr>
        <p:txBody>
          <a:bodyPr>
            <a:noAutofit/>
          </a:bodyPr>
          <a:lstStyle/>
          <a:p>
            <a:pPr algn="just" rtl="0"/>
            <a:r>
              <a:rPr lang="en-US" b="1" dirty="0">
                <a:solidFill>
                  <a:schemeClr val="tx1"/>
                </a:solidFill>
                <a:latin typeface="poppins" panose="00000500000000000000" pitchFamily="2" charset="0"/>
                <a:cs typeface="poppins" panose="00000500000000000000" pitchFamily="2" charset="0"/>
              </a:rPr>
              <a:t>Q.2.</a:t>
            </a:r>
            <a:r>
              <a:rPr lang="en-US" b="1" i="0" dirty="0">
                <a:solidFill>
                  <a:schemeClr val="tx1"/>
                </a:solidFill>
                <a:effectLst/>
                <a:latin typeface="poppins" panose="00000500000000000000" pitchFamily="2" charset="0"/>
                <a:cs typeface="poppins" panose="00000500000000000000" pitchFamily="2" charset="0"/>
              </a:rPr>
              <a:t> The world’s first portable disaster hospital has been unveiled in which country?</a:t>
            </a:r>
            <a:br>
              <a:rPr lang="en-US" b="1" i="0" dirty="0">
                <a:solidFill>
                  <a:schemeClr val="tx1"/>
                </a:solidFill>
                <a:effectLst/>
                <a:latin typeface="poppins" panose="00000500000000000000" pitchFamily="2" charset="0"/>
                <a:cs typeface="poppins" panose="00000500000000000000" pitchFamily="2" charset="0"/>
              </a:rPr>
            </a:br>
            <a:br>
              <a:rPr lang="en-US" b="1" i="0" dirty="0">
                <a:solidFill>
                  <a:schemeClr val="tx1"/>
                </a:solidFill>
                <a:effectLst/>
                <a:latin typeface="poppins" panose="00000500000000000000" pitchFamily="2" charset="0"/>
                <a:cs typeface="poppins" panose="00000500000000000000" pitchFamily="2" charset="0"/>
              </a:rPr>
            </a:br>
            <a:endParaRPr lang="en-IN"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1310C55A-A77F-EF0B-9A4B-54D7C82E1C30}"/>
              </a:ext>
            </a:extLst>
          </p:cNvPr>
          <p:cNvSpPr>
            <a:spLocks noGrp="1"/>
          </p:cNvSpPr>
          <p:nvPr>
            <p:ph idx="1"/>
          </p:nvPr>
        </p:nvSpPr>
        <p:spPr>
          <a:xfrm>
            <a:off x="244642" y="2937584"/>
            <a:ext cx="10233800" cy="4351338"/>
          </a:xfrm>
        </p:spPr>
        <p:txBody>
          <a:bodyPr>
            <a:normAutofit/>
          </a:bodyPr>
          <a:lstStyle/>
          <a:p>
            <a:pPr marL="0" indent="0">
              <a:buNone/>
            </a:pPr>
            <a:r>
              <a:rPr lang="it-IT" sz="5400" b="1" i="0" dirty="0">
                <a:solidFill>
                  <a:schemeClr val="tx1"/>
                </a:solidFill>
                <a:effectLst/>
                <a:latin typeface="poppins" panose="00000500000000000000" pitchFamily="2" charset="0"/>
                <a:cs typeface="poppins" panose="00000500000000000000" pitchFamily="2" charset="0"/>
              </a:rPr>
              <a:t>[A] China</a:t>
            </a:r>
            <a:br>
              <a:rPr lang="it-IT" sz="5400" b="1" dirty="0">
                <a:solidFill>
                  <a:schemeClr val="tx1"/>
                </a:solidFill>
                <a:latin typeface="poppins" panose="00000500000000000000" pitchFamily="2" charset="0"/>
                <a:cs typeface="poppins" panose="00000500000000000000" pitchFamily="2" charset="0"/>
              </a:rPr>
            </a:br>
            <a:r>
              <a:rPr lang="it-IT" sz="5400" b="1" i="0" dirty="0">
                <a:solidFill>
                  <a:schemeClr val="tx1"/>
                </a:solidFill>
                <a:effectLst/>
                <a:latin typeface="poppins" panose="00000500000000000000" pitchFamily="2" charset="0"/>
                <a:cs typeface="poppins" panose="00000500000000000000" pitchFamily="2" charset="0"/>
              </a:rPr>
              <a:t>[B] India</a:t>
            </a:r>
            <a:br>
              <a:rPr lang="it-IT" sz="5400" b="1" dirty="0">
                <a:solidFill>
                  <a:schemeClr val="tx1"/>
                </a:solidFill>
                <a:latin typeface="poppins" panose="00000500000000000000" pitchFamily="2" charset="0"/>
                <a:cs typeface="poppins" panose="00000500000000000000" pitchFamily="2" charset="0"/>
              </a:rPr>
            </a:br>
            <a:r>
              <a:rPr lang="it-IT" sz="5400" b="1" i="0" dirty="0">
                <a:solidFill>
                  <a:schemeClr val="tx1"/>
                </a:solidFill>
                <a:effectLst/>
                <a:latin typeface="poppins" panose="00000500000000000000" pitchFamily="2" charset="0"/>
                <a:cs typeface="poppins" panose="00000500000000000000" pitchFamily="2" charset="0"/>
              </a:rPr>
              <a:t>[C] Ukraine</a:t>
            </a:r>
            <a:br>
              <a:rPr lang="it-IT" sz="5400" b="1" dirty="0">
                <a:solidFill>
                  <a:schemeClr val="tx1"/>
                </a:solidFill>
                <a:latin typeface="poppins" panose="00000500000000000000" pitchFamily="2" charset="0"/>
                <a:cs typeface="poppins" panose="00000500000000000000" pitchFamily="2" charset="0"/>
              </a:rPr>
            </a:br>
            <a:r>
              <a:rPr lang="it-IT" sz="5400" b="1" i="0" dirty="0">
                <a:solidFill>
                  <a:schemeClr val="tx1"/>
                </a:solidFill>
                <a:effectLst/>
                <a:latin typeface="poppins" panose="00000500000000000000" pitchFamily="2" charset="0"/>
                <a:cs typeface="poppins" panose="00000500000000000000" pitchFamily="2" charset="0"/>
              </a:rPr>
              <a:t>[D] Israel</a:t>
            </a:r>
            <a:endParaRPr lang="en-IN" sz="54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202408798"/>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F61C6-744C-B71B-D340-0F90B407279A}"/>
              </a:ext>
            </a:extLst>
          </p:cNvPr>
          <p:cNvSpPr>
            <a:spLocks noGrp="1"/>
          </p:cNvSpPr>
          <p:nvPr>
            <p:ph type="title"/>
          </p:nvPr>
        </p:nvSpPr>
        <p:spPr>
          <a:xfrm>
            <a:off x="709864" y="2338304"/>
            <a:ext cx="10515600" cy="1325563"/>
          </a:xfrm>
        </p:spPr>
        <p:txBody>
          <a:bodyPr>
            <a:noAutofit/>
          </a:bodyPr>
          <a:lstStyle/>
          <a:p>
            <a:r>
              <a:rPr lang="en-IN" sz="7200" b="1" dirty="0">
                <a:solidFill>
                  <a:schemeClr val="tx1"/>
                </a:solidFill>
                <a:latin typeface="poppins" panose="00000500000000000000" pitchFamily="2" charset="0"/>
                <a:cs typeface="poppins" panose="00000500000000000000" pitchFamily="2" charset="0"/>
              </a:rPr>
              <a:t>Q.20.</a:t>
            </a:r>
            <a:r>
              <a:rPr lang="en-US" sz="7200" b="1" i="0" dirty="0">
                <a:solidFill>
                  <a:schemeClr val="tx1"/>
                </a:solidFill>
                <a:effectLst/>
                <a:latin typeface="poppins" panose="00000500000000000000" pitchFamily="2" charset="0"/>
                <a:cs typeface="poppins" panose="00000500000000000000" pitchFamily="2" charset="0"/>
              </a:rPr>
              <a:t> Who is the legendary mathematician honored on National Mathematics Day?</a:t>
            </a:r>
            <a:endParaRPr lang="en-IN" sz="72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329523502"/>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341B3-1D62-BAE6-B418-5756BE55DE2A}"/>
              </a:ext>
            </a:extLst>
          </p:cNvPr>
          <p:cNvSpPr>
            <a:spLocks noGrp="1"/>
          </p:cNvSpPr>
          <p:nvPr>
            <p:ph type="title"/>
          </p:nvPr>
        </p:nvSpPr>
        <p:spPr>
          <a:xfrm>
            <a:off x="513347" y="1905168"/>
            <a:ext cx="14899105" cy="1325563"/>
          </a:xfrm>
        </p:spPr>
        <p:txBody>
          <a:bodyPr>
            <a:noAutofit/>
          </a:bodyPr>
          <a:lstStyle/>
          <a:p>
            <a:r>
              <a:rPr lang="en-IN" sz="8000" b="1" i="0" dirty="0">
                <a:solidFill>
                  <a:schemeClr val="tx1"/>
                </a:solidFill>
                <a:effectLst/>
                <a:latin typeface="poppins" panose="00000500000000000000" pitchFamily="2" charset="0"/>
                <a:cs typeface="poppins" panose="00000500000000000000" pitchFamily="2" charset="0"/>
              </a:rPr>
              <a:t>Srinivasa Ramanujan</a:t>
            </a:r>
            <a:endParaRPr lang="en-IN" sz="80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411530679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5EFC98-67AC-AFB3-66F9-0B061FCCABE3}"/>
              </a:ext>
            </a:extLst>
          </p:cNvPr>
          <p:cNvSpPr>
            <a:spLocks noGrp="1"/>
          </p:cNvSpPr>
          <p:nvPr>
            <p:ph type="title"/>
          </p:nvPr>
        </p:nvSpPr>
        <p:spPr>
          <a:xfrm>
            <a:off x="1676400" y="2766218"/>
            <a:ext cx="10515600" cy="1325563"/>
          </a:xfrm>
        </p:spPr>
        <p:txBody>
          <a:bodyPr>
            <a:noAutofit/>
          </a:bodyPr>
          <a:lstStyle/>
          <a:p>
            <a:r>
              <a:rPr lang="it-IT" sz="9600" b="1" i="0" dirty="0">
                <a:solidFill>
                  <a:schemeClr val="tx1"/>
                </a:solidFill>
                <a:effectLst/>
                <a:latin typeface="poppins" panose="00000500000000000000" pitchFamily="2" charset="0"/>
                <a:cs typeface="poppins" panose="00000500000000000000" pitchFamily="2" charset="0"/>
              </a:rPr>
              <a:t>[B] India</a:t>
            </a:r>
            <a:endParaRPr lang="en-IN" sz="9600" dirty="0">
              <a:solidFill>
                <a:schemeClr val="tx1"/>
              </a:solidFill>
            </a:endParaRPr>
          </a:p>
        </p:txBody>
      </p:sp>
    </p:spTree>
    <p:extLst>
      <p:ext uri="{BB962C8B-B14F-4D97-AF65-F5344CB8AC3E}">
        <p14:creationId xmlns:p14="http://schemas.microsoft.com/office/powerpoint/2010/main" val="1259688436"/>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6BE92-43BF-BDE7-6C3E-8D27636268AC}"/>
              </a:ext>
            </a:extLst>
          </p:cNvPr>
          <p:cNvSpPr>
            <a:spLocks noGrp="1"/>
          </p:cNvSpPr>
          <p:nvPr>
            <p:ph type="title"/>
          </p:nvPr>
        </p:nvSpPr>
        <p:spPr>
          <a:xfrm>
            <a:off x="196515" y="830346"/>
            <a:ext cx="12556958" cy="1325563"/>
          </a:xfrm>
        </p:spPr>
        <p:txBody>
          <a:bodyPr>
            <a:noAutofit/>
          </a:bodyPr>
          <a:lstStyle/>
          <a:p>
            <a:r>
              <a:rPr lang="en-IN" sz="4800" b="1" dirty="0">
                <a:solidFill>
                  <a:schemeClr val="tx1"/>
                </a:solidFill>
                <a:latin typeface="poppins" panose="00000500000000000000" pitchFamily="2" charset="0"/>
                <a:cs typeface="poppins" panose="00000500000000000000" pitchFamily="2" charset="0"/>
              </a:rPr>
              <a:t>Q.3.</a:t>
            </a:r>
            <a:r>
              <a:rPr lang="it-IT" sz="4800" b="1" i="0" dirty="0">
                <a:solidFill>
                  <a:schemeClr val="tx1"/>
                </a:solidFill>
                <a:effectLst/>
                <a:latin typeface="poppins" panose="00000500000000000000" pitchFamily="2" charset="0"/>
                <a:cs typeface="poppins" panose="00000500000000000000" pitchFamily="2" charset="0"/>
              </a:rPr>
              <a:t> </a:t>
            </a:r>
            <a:r>
              <a:rPr lang="en-US" sz="4800" b="1" i="0" dirty="0">
                <a:solidFill>
                  <a:schemeClr val="tx1"/>
                </a:solidFill>
                <a:effectLst/>
                <a:latin typeface="poppins" panose="00000500000000000000" pitchFamily="2" charset="0"/>
                <a:cs typeface="poppins" panose="00000500000000000000" pitchFamily="2" charset="0"/>
              </a:rPr>
              <a:t>Which cricketer has been appointed as the youth voter awareness ambassador for Jammu and Kashmir?</a:t>
            </a:r>
            <a:endParaRPr lang="en-IN" sz="4800" b="1" dirty="0">
              <a:solidFill>
                <a:schemeClr val="tx1"/>
              </a:solidFill>
              <a:latin typeface="poppins" panose="00000500000000000000" pitchFamily="2" charset="0"/>
              <a:cs typeface="poppins" panose="00000500000000000000" pitchFamily="2" charset="0"/>
            </a:endParaRPr>
          </a:p>
        </p:txBody>
      </p:sp>
      <p:sp>
        <p:nvSpPr>
          <p:cNvPr id="3" name="Content Placeholder 2">
            <a:extLst>
              <a:ext uri="{FF2B5EF4-FFF2-40B4-BE49-F238E27FC236}">
                <a16:creationId xmlns:a16="http://schemas.microsoft.com/office/drawing/2014/main" id="{6BE42CE6-D752-A16A-DA53-FFB1752535DD}"/>
              </a:ext>
            </a:extLst>
          </p:cNvPr>
          <p:cNvSpPr>
            <a:spLocks noGrp="1"/>
          </p:cNvSpPr>
          <p:nvPr>
            <p:ph idx="1"/>
          </p:nvPr>
        </p:nvSpPr>
        <p:spPr>
          <a:xfrm>
            <a:off x="196515" y="3429000"/>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M S Dhoni</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Virat Kohli</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Suresh Raina</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Gautham Gambhir</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4128639454"/>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CD76BD-5BD9-5A98-6D8C-DC38242B1633}"/>
              </a:ext>
            </a:extLst>
          </p:cNvPr>
          <p:cNvSpPr>
            <a:spLocks noGrp="1"/>
          </p:cNvSpPr>
          <p:nvPr>
            <p:ph type="title"/>
          </p:nvPr>
        </p:nvSpPr>
        <p:spPr>
          <a:xfrm>
            <a:off x="244641" y="3060199"/>
            <a:ext cx="13663863"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[C] Suresh Raina</a:t>
            </a:r>
            <a:br>
              <a:rPr lang="en-IN" sz="9600" b="1" dirty="0">
                <a:solidFill>
                  <a:schemeClr val="tx1"/>
                </a:solidFill>
                <a:latin typeface="poppins" panose="00000500000000000000" pitchFamily="2" charset="0"/>
                <a:cs typeface="poppins" panose="00000500000000000000" pitchFamily="2" charset="0"/>
              </a:rPr>
            </a:br>
            <a:endParaRPr lang="en-IN" sz="9600" dirty="0">
              <a:solidFill>
                <a:schemeClr val="tx1"/>
              </a:solidFill>
            </a:endParaRPr>
          </a:p>
        </p:txBody>
      </p:sp>
    </p:spTree>
    <p:extLst>
      <p:ext uri="{BB962C8B-B14F-4D97-AF65-F5344CB8AC3E}">
        <p14:creationId xmlns:p14="http://schemas.microsoft.com/office/powerpoint/2010/main" val="1778487210"/>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29972-EF3C-0645-14A2-E1D703408CB1}"/>
              </a:ext>
            </a:extLst>
          </p:cNvPr>
          <p:cNvSpPr>
            <a:spLocks noGrp="1"/>
          </p:cNvSpPr>
          <p:nvPr>
            <p:ph type="title"/>
          </p:nvPr>
        </p:nvSpPr>
        <p:spPr>
          <a:xfrm>
            <a:off x="164432" y="365125"/>
            <a:ext cx="12027568" cy="1325563"/>
          </a:xfrm>
        </p:spPr>
        <p:txBody>
          <a:bodyPr>
            <a:normAutofit fontScale="90000"/>
          </a:bodyPr>
          <a:lstStyle/>
          <a:p>
            <a:r>
              <a:rPr lang="en-IN" sz="5300" b="1" dirty="0">
                <a:solidFill>
                  <a:schemeClr val="tx1"/>
                </a:solidFill>
                <a:latin typeface="poppins" panose="00000500000000000000" pitchFamily="2" charset="0"/>
                <a:cs typeface="poppins" panose="00000500000000000000" pitchFamily="2" charset="0"/>
              </a:rPr>
              <a:t>Q.4.</a:t>
            </a:r>
            <a:r>
              <a:rPr lang="en-US" sz="5300" b="1" i="0" dirty="0">
                <a:solidFill>
                  <a:schemeClr val="tx1"/>
                </a:solidFill>
                <a:effectLst/>
                <a:latin typeface="poppins" panose="00000500000000000000" pitchFamily="2" charset="0"/>
                <a:cs typeface="poppins" panose="00000500000000000000" pitchFamily="2" charset="0"/>
              </a:rPr>
              <a:t> United States signed the first-ever </a:t>
            </a:r>
            <a:r>
              <a:rPr lang="en-US" sz="5300" b="1" i="0" dirty="0" err="1">
                <a:solidFill>
                  <a:schemeClr val="tx1"/>
                </a:solidFill>
                <a:effectLst/>
                <a:latin typeface="poppins" panose="00000500000000000000" pitchFamily="2" charset="0"/>
                <a:cs typeface="poppins" panose="00000500000000000000" pitchFamily="2" charset="0"/>
              </a:rPr>
              <a:t>defence</a:t>
            </a:r>
            <a:r>
              <a:rPr lang="en-US" sz="5300" b="1" i="0" dirty="0">
                <a:solidFill>
                  <a:schemeClr val="tx1"/>
                </a:solidFill>
                <a:effectLst/>
                <a:latin typeface="poppins" panose="00000500000000000000" pitchFamily="2" charset="0"/>
                <a:cs typeface="poppins" panose="00000500000000000000" pitchFamily="2" charset="0"/>
              </a:rPr>
              <a:t> cooperation agreement with which country </a:t>
            </a:r>
            <a:r>
              <a:rPr lang="en-US" b="1" i="0" dirty="0">
                <a:solidFill>
                  <a:schemeClr val="tx1"/>
                </a:solidFill>
                <a:effectLst/>
                <a:latin typeface="poppins" panose="00000500000000000000" pitchFamily="2" charset="0"/>
              </a:rPr>
              <a:t>?</a:t>
            </a:r>
            <a:endParaRPr lang="en-IN" b="1" dirty="0">
              <a:solidFill>
                <a:schemeClr val="tx1"/>
              </a:solidFill>
            </a:endParaRPr>
          </a:p>
        </p:txBody>
      </p:sp>
      <p:sp>
        <p:nvSpPr>
          <p:cNvPr id="3" name="Content Placeholder 2">
            <a:extLst>
              <a:ext uri="{FF2B5EF4-FFF2-40B4-BE49-F238E27FC236}">
                <a16:creationId xmlns:a16="http://schemas.microsoft.com/office/drawing/2014/main" id="{21DAD4F6-0292-2CBA-75EE-CF7281B2A5E8}"/>
              </a:ext>
            </a:extLst>
          </p:cNvPr>
          <p:cNvSpPr>
            <a:spLocks noGrp="1"/>
          </p:cNvSpPr>
          <p:nvPr>
            <p:ph idx="1"/>
          </p:nvPr>
        </p:nvSpPr>
        <p:spPr>
          <a:xfrm>
            <a:off x="164432" y="2622801"/>
            <a:ext cx="10233800" cy="4351338"/>
          </a:xfrm>
        </p:spPr>
        <p:txBody>
          <a:bodyPr>
            <a:normAutofit/>
          </a:bodyPr>
          <a:lstStyle/>
          <a:p>
            <a:pPr marL="0" indent="0">
              <a:buNone/>
            </a:pPr>
            <a:r>
              <a:rPr lang="en-IN" sz="4800" b="1" i="0" dirty="0">
                <a:solidFill>
                  <a:schemeClr val="tx1"/>
                </a:solidFill>
                <a:effectLst/>
                <a:latin typeface="poppins" panose="00000500000000000000" pitchFamily="2" charset="0"/>
                <a:cs typeface="poppins" panose="00000500000000000000" pitchFamily="2" charset="0"/>
              </a:rPr>
              <a:t>[A] Sweden</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[B] Finland</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[C] UAE</a:t>
            </a:r>
            <a:br>
              <a:rPr lang="en-IN" sz="4800" b="1" dirty="0">
                <a:solidFill>
                  <a:schemeClr val="tx1"/>
                </a:solidFill>
                <a:latin typeface="poppins" panose="00000500000000000000" pitchFamily="2" charset="0"/>
                <a:cs typeface="poppins" panose="00000500000000000000" pitchFamily="2" charset="0"/>
              </a:rPr>
            </a:br>
            <a:r>
              <a:rPr lang="en-IN" sz="4800" b="1" i="0" dirty="0">
                <a:solidFill>
                  <a:schemeClr val="tx1"/>
                </a:solidFill>
                <a:effectLst/>
                <a:latin typeface="poppins" panose="00000500000000000000" pitchFamily="2" charset="0"/>
                <a:cs typeface="poppins" panose="00000500000000000000" pitchFamily="2" charset="0"/>
              </a:rPr>
              <a:t>[D] New Zealand</a:t>
            </a:r>
            <a:endParaRPr lang="en-IN" sz="4800" b="1" dirty="0">
              <a:solidFill>
                <a:schemeClr val="tx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559661733"/>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639A07-D49E-7B4C-D3B4-F01005E2A2B0}"/>
              </a:ext>
            </a:extLst>
          </p:cNvPr>
          <p:cNvSpPr>
            <a:spLocks noGrp="1"/>
          </p:cNvSpPr>
          <p:nvPr>
            <p:ph type="title"/>
          </p:nvPr>
        </p:nvSpPr>
        <p:spPr>
          <a:xfrm>
            <a:off x="1945106" y="2766218"/>
            <a:ext cx="10515600" cy="1325563"/>
          </a:xfrm>
        </p:spPr>
        <p:txBody>
          <a:bodyPr>
            <a:noAutofit/>
          </a:bodyPr>
          <a:lstStyle/>
          <a:p>
            <a:r>
              <a:rPr lang="en-IN" sz="9600" b="1" i="0" dirty="0">
                <a:solidFill>
                  <a:schemeClr val="tx1"/>
                </a:solidFill>
                <a:effectLst/>
                <a:latin typeface="poppins" panose="00000500000000000000" pitchFamily="2" charset="0"/>
                <a:cs typeface="poppins" panose="00000500000000000000" pitchFamily="2" charset="0"/>
              </a:rPr>
              <a:t>[A] Sweden</a:t>
            </a:r>
            <a:endParaRPr lang="en-IN" sz="9600" dirty="0"/>
          </a:p>
        </p:txBody>
      </p:sp>
    </p:spTree>
    <p:extLst>
      <p:ext uri="{BB962C8B-B14F-4D97-AF65-F5344CB8AC3E}">
        <p14:creationId xmlns:p14="http://schemas.microsoft.com/office/powerpoint/2010/main" val="1915344607"/>
      </p:ext>
    </p:extLst>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54551"/>
      </a:dk2>
      <a:lt2>
        <a:srgbClr val="F2ACD2"/>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3016C5A4-E631-4977-A608-ACFB47552625}"/>
    </a:ext>
  </a:extLst>
</a:theme>
</file>

<file path=docProps/app.xml><?xml version="1.0" encoding="utf-8"?>
<Properties xmlns="http://schemas.openxmlformats.org/officeDocument/2006/extended-properties" xmlns:vt="http://schemas.openxmlformats.org/officeDocument/2006/docPropsVTypes">
  <Template>Depth</Template>
  <TotalTime>124</TotalTime>
  <Words>738</Words>
  <Application>Microsoft Office PowerPoint</Application>
  <PresentationFormat>Widescreen</PresentationFormat>
  <Paragraphs>52</Paragraphs>
  <Slides>41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Algerian</vt:lpstr>
      <vt:lpstr>Arial</vt:lpstr>
      <vt:lpstr>Britannic Bold</vt:lpstr>
      <vt:lpstr>Corbel</vt:lpstr>
      <vt:lpstr>poppins</vt:lpstr>
      <vt:lpstr>roboto</vt:lpstr>
      <vt:lpstr>Depth</vt:lpstr>
      <vt:lpstr>DHL QUIZ  31ST DECEMBER 2023</vt:lpstr>
      <vt:lpstr>Q.1. In 2023, Portugal Football team captain Cristiano Ronaldo joined the club Al Nassr of which country?</vt:lpstr>
      <vt:lpstr>[B] Saudi Arabia</vt:lpstr>
      <vt:lpstr>Q.2. The world’s first portable disaster hospital has been unveiled in which country?  </vt:lpstr>
      <vt:lpstr>[B] India</vt:lpstr>
      <vt:lpstr>Q.3. Which cricketer has been appointed as the youth voter awareness ambassador for Jammu and Kashmir?</vt:lpstr>
      <vt:lpstr>[C] Suresh Raina </vt:lpstr>
      <vt:lpstr>Q.4. United States signed the first-ever defence cooperation agreement with which country ?</vt:lpstr>
      <vt:lpstr>[A] Sweden</vt:lpstr>
      <vt:lpstr>Q.5. Which Indian state approved a socio-economic survey of the state’s indigenous Muslim population?</vt:lpstr>
      <vt:lpstr>[B] Assam</vt:lpstr>
      <vt:lpstr>Q.6. Peace activist Ali Abu Awwad, who is one of the 2 recipients of Indira Gandhi Prize for Peace, Disarmament, and Development for 2023, belongs to __:</vt:lpstr>
      <vt:lpstr>[B] Palestine</vt:lpstr>
      <vt:lpstr>Q.7. Vijay Diwas, celebrated on December 16th every year, commemorates the victory of the Indian armed forces over Pakistan during the 1971 war. Who signed the instrument of surrender from Pakistan side on this day?</vt:lpstr>
      <vt:lpstr>[D] General Amir Abdullah Khan Niazi</vt:lpstr>
      <vt:lpstr>Q.8. Which prestigious Indian institute is setting up the Kotak School of Sustainability in association with Kotak Mahindra Bank?</vt:lpstr>
      <vt:lpstr>[D] IIT Kanpur</vt:lpstr>
      <vt:lpstr>Q.9. Which State has emerged as the top-performing state in the inaugural edition of Khelo India Para Games?</vt:lpstr>
      <vt:lpstr>[C] Haryana </vt:lpstr>
      <vt:lpstr>Q.10. Who has become the highest-paid player in the history of the IPL as Kolkata Knight Riders bought him?</vt:lpstr>
      <vt:lpstr>[A] Mitchell Starc</vt:lpstr>
      <vt:lpstr>Q.11. As of 2023, which country is the top source of steel making coking coal for India?</vt:lpstr>
      <vt:lpstr>Australia </vt:lpstr>
      <vt:lpstr>Q.12. On which date, the International Day for the Abolition of Slavery is observed?</vt:lpstr>
      <vt:lpstr>December 2</vt:lpstr>
      <vt:lpstr>Q.13. ‘Raas Mahotsav or Raas Leela festival’ is celebrated in which state?</vt:lpstr>
      <vt:lpstr>Assam</vt:lpstr>
      <vt:lpstr>Q.14. What was the name of Air India’s AI-powered chat assistant to introduce a generative AI virtual agent?</vt:lpstr>
      <vt:lpstr>Maharaja</vt:lpstr>
      <vt:lpstr>Q.15. Junior Mehmood passed away recently. He was a famous ________.</vt:lpstr>
      <vt:lpstr>Comedian</vt:lpstr>
      <vt:lpstr>Q.16. Who has been chosen as ‘CEO of the Year’ by Time Magazine?</vt:lpstr>
      <vt:lpstr>Sam Altman</vt:lpstr>
      <vt:lpstr>Q.17. Garba dance was included in the list of UNESCO’s ‘Intangible Cultural Heritage’, it belongs to which state?</vt:lpstr>
      <vt:lpstr>Gujarat</vt:lpstr>
      <vt:lpstr>Q.18. Which  West Indies player was recently handed a six-year ban from all forms of cricket by the International Cricket Council (ICC)?   </vt:lpstr>
      <vt:lpstr>Marlon Samuels</vt:lpstr>
      <vt:lpstr>Q.19. Who will be the Chief Guest for the 75th Republic Day celebrations in India?</vt:lpstr>
      <vt:lpstr>Emmanuel Macron,  President France</vt:lpstr>
      <vt:lpstr>Q.20. Who is the legendary mathematician honored on National Mathematics Day?</vt:lpstr>
      <vt:lpstr>Srinivasa Ramanujan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Saquib Ali</dc:creator>
  <cp:lastModifiedBy>Acer</cp:lastModifiedBy>
  <cp:revision>3</cp:revision>
  <dcterms:created xsi:type="dcterms:W3CDTF">2023-12-24T12:48:35Z</dcterms:created>
  <dcterms:modified xsi:type="dcterms:W3CDTF">2023-12-27T15:36:16Z</dcterms:modified>
</cp:coreProperties>
</file>